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72" r:id="rId3"/>
    <p:sldId id="274" r:id="rId4"/>
    <p:sldId id="258" r:id="rId5"/>
    <p:sldId id="11089795" r:id="rId6"/>
    <p:sldId id="11090000" r:id="rId7"/>
    <p:sldId id="11090153" r:id="rId9"/>
    <p:sldId id="11090164" r:id="rId10"/>
    <p:sldId id="11090165" r:id="rId11"/>
    <p:sldId id="11090166" r:id="rId12"/>
    <p:sldId id="11090167" r:id="rId13"/>
    <p:sldId id="11090168" r:id="rId14"/>
    <p:sldId id="11089803" r:id="rId15"/>
    <p:sldId id="11089811" r:id="rId16"/>
    <p:sldId id="11089812" r:id="rId17"/>
    <p:sldId id="11090169" r:id="rId18"/>
    <p:sldId id="11090170" r:id="rId19"/>
    <p:sldId id="11090171" r:id="rId20"/>
    <p:sldId id="11090172" r:id="rId21"/>
    <p:sldId id="11089814" r:id="rId22"/>
    <p:sldId id="11089815" r:id="rId23"/>
    <p:sldId id="267"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E19"/>
    <a:srgbClr val="FCFCFC"/>
    <a:srgbClr val="BE1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384" y="680"/>
      </p:cViewPr>
      <p:guideLst>
        <p:guide orient="horz" pos="2115"/>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56.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F3FDB-0CD6-4DC1-BE85-140460813F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722FF-BEFC-446F-9501-C38678969F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C:\Users\15896\AppData\Local\Temp\FocoSlide\cache\img\PicChange\transparent_1691418406.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样式1">
    <p:spTree>
      <p:nvGrpSpPr>
        <p:cNvPr id="1" name=""/>
        <p:cNvGrpSpPr/>
        <p:nvPr/>
      </p:nvGrpSpPr>
      <p:grpSpPr>
        <a:xfrm>
          <a:off x="0" y="0"/>
          <a:ext cx="0" cy="0"/>
          <a:chOff x="0" y="0"/>
          <a:chExt cx="0" cy="0"/>
        </a:xfrm>
      </p:grpSpPr>
      <p:pic>
        <p:nvPicPr>
          <p:cNvPr id="9" name="图片 8" descr="形状&#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a:grpSpLocks noGrp="1" noRot="1" noMove="1" noResize="1" noUngrp="1"/>
          </p:cNvGrpSpPr>
          <p:nvPr userDrawn="1"/>
        </p:nvGrpSpPr>
        <p:grpSpPr>
          <a:xfrm>
            <a:off x="-481495" y="3508800"/>
            <a:ext cx="11496376" cy="2535865"/>
            <a:chOff x="-481495" y="3508800"/>
            <a:chExt cx="11496376" cy="2535865"/>
          </a:xfrm>
        </p:grpSpPr>
        <p:sp>
          <p:nvSpPr>
            <p:cNvPr id="3" name="矩形 7"/>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grpSp>
          <p:nvGrpSpPr>
            <p:cNvPr id="5" name="组合 4"/>
            <p:cNvGrpSpPr>
              <a:grpSpLocks noGrp="1" noRot="1" noMove="1" noResize="1" noUngrp="1"/>
            </p:cNvGrpSpPr>
            <p:nvPr userDrawn="1"/>
          </p:nvGrpSpPr>
          <p:grpSpPr>
            <a:xfrm>
              <a:off x="-107358" y="5627230"/>
              <a:ext cx="5023430" cy="263942"/>
              <a:chOff x="-193197" y="5968476"/>
              <a:chExt cx="4166408" cy="218912"/>
            </a:xfrm>
          </p:grpSpPr>
          <p:sp>
            <p:nvSpPr>
              <p:cNvPr id="6" name="矩形 7"/>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dirty="0">
                  <a:solidFill>
                    <a:srgbClr val="00FFFF"/>
                  </a:solidFill>
                  <a:latin typeface="OPPOSans B" panose="00020600040101010101" pitchFamily="18" charset="-122"/>
                  <a:ea typeface="OPPOSans B" panose="00020600040101010101" pitchFamily="18" charset="-122"/>
                  <a:cs typeface="OPPOSans R" panose="00020600040101010101" pitchFamily="18" charset="-122"/>
                </a:endParaRPr>
              </a:p>
            </p:txBody>
          </p:sp>
        </p:grpSp>
        <p:pic>
          <p:nvPicPr>
            <p:cNvPr id="8" name="图片 7"/>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headEnd/>
              <a:tailEnd/>
            </a:ln>
          </p:spPr>
        </p:pic>
        <p:grpSp>
          <p:nvGrpSpPr>
            <p:cNvPr id="10" name="组合 9"/>
            <p:cNvGrpSpPr>
              <a:grpSpLocks noGrp="1" noRot="1" noMove="1" noResize="1" noUngrp="1"/>
            </p:cNvGrpSpPr>
            <p:nvPr userDrawn="1"/>
          </p:nvGrpSpPr>
          <p:grpSpPr>
            <a:xfrm>
              <a:off x="2906867" y="3508800"/>
              <a:ext cx="2009205" cy="1986058"/>
              <a:chOff x="2906867" y="3508800"/>
              <a:chExt cx="2009205" cy="1986058"/>
            </a:xfrm>
          </p:grpSpPr>
          <p:cxnSp>
            <p:nvCxnSpPr>
              <p:cNvPr id="11" name="直接连接符 10"/>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a:grpSpLocks noGrp="1" noRot="1" noMove="1" noResize="1" noUngrp="1"/>
              </p:cNvGrpSpPr>
              <p:nvPr/>
            </p:nvGrpSpPr>
            <p:grpSpPr>
              <a:xfrm flipH="1">
                <a:off x="4745571" y="3508800"/>
                <a:ext cx="170501" cy="170501"/>
                <a:chOff x="2968869" y="10878820"/>
                <a:chExt cx="276484" cy="276484"/>
              </a:xfrm>
            </p:grpSpPr>
            <p:cxnSp>
              <p:nvCxnSpPr>
                <p:cNvPr id="20" name="直接连接符 19"/>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noGrp="1" noRot="1" noMove="1" noResize="1" noUngrp="1"/>
              </p:cNvGrpSpPr>
              <p:nvPr/>
            </p:nvGrpSpPr>
            <p:grpSpPr>
              <a:xfrm flipH="1" flipV="1">
                <a:off x="4745571" y="5324357"/>
                <a:ext cx="170501" cy="170501"/>
                <a:chOff x="2968869" y="10878820"/>
                <a:chExt cx="276484" cy="276484"/>
              </a:xfrm>
            </p:grpSpPr>
            <p:cxnSp>
              <p:nvCxnSpPr>
                <p:cNvPr id="18" name="直接连接符 17"/>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noGrp="1" noRot="1" noMove="1" noResize="1" noUngrp="1"/>
              </p:cNvGrpSpPr>
              <p:nvPr/>
            </p:nvGrpSpPr>
            <p:grpSpPr>
              <a:xfrm flipV="1">
                <a:off x="2906867" y="5324357"/>
                <a:ext cx="170501" cy="170501"/>
                <a:chOff x="2968869" y="10878820"/>
                <a:chExt cx="276484" cy="276484"/>
              </a:xfrm>
            </p:grpSpPr>
            <p:cxnSp>
              <p:nvCxnSpPr>
                <p:cNvPr id="16" name="直接连接符 15"/>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p:cNvGrpSpPr>
              <a:grpSpLocks noGrp="1" noRot="1" noMove="1" noResize="1" noUngrp="1"/>
            </p:cNvGrpSpPr>
            <p:nvPr userDrawn="1"/>
          </p:nvGrpSpPr>
          <p:grpSpPr>
            <a:xfrm>
              <a:off x="5687024" y="3513604"/>
              <a:ext cx="2986750" cy="533098"/>
              <a:chOff x="4966041" y="1707044"/>
              <a:chExt cx="3859333" cy="688843"/>
            </a:xfrm>
            <a:solidFill>
              <a:srgbClr val="00FFFF"/>
            </a:solidFill>
          </p:grpSpPr>
          <p:sp>
            <p:nvSpPr>
              <p:cNvPr id="23" name="文本框 22"/>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40000"/>
                  </a:lnSpc>
                </a:pPr>
                <a:endParaRPr lang="zh-CN" altLang="en-US" sz="1400" spc="300" dirty="0">
                  <a:solidFill>
                    <a:srgbClr val="ECBD81"/>
                  </a:solidFill>
                  <a:latin typeface="OPPOSans B" panose="00020600040101010101" pitchFamily="18" charset="-122"/>
                  <a:ea typeface="OPPOSans B" panose="00020600040101010101" pitchFamily="18" charset="-122"/>
                </a:endParaRPr>
              </a:p>
            </p:txBody>
          </p:sp>
          <p:grpSp>
            <p:nvGrpSpPr>
              <p:cNvPr id="24" name="组合 23"/>
              <p:cNvGrpSpPr>
                <a:grpSpLocks noGrp="1" noRot="1" noMove="1" noResize="1" noUngrp="1"/>
              </p:cNvGrpSpPr>
              <p:nvPr/>
            </p:nvGrpSpPr>
            <p:grpSpPr>
              <a:xfrm>
                <a:off x="4980705" y="2314286"/>
                <a:ext cx="3813754" cy="81601"/>
                <a:chOff x="3955432" y="5643520"/>
                <a:chExt cx="3026445" cy="86703"/>
              </a:xfrm>
              <a:grpFill/>
            </p:grpSpPr>
            <p:sp>
              <p:nvSpPr>
                <p:cNvPr id="26" name="Rectangle 151"/>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7" name="Rectangle 152"/>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8" name="Rectangle 153"/>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29" name="Rectangle 154"/>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0" name="Rectangle 155"/>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1" name="Rectangle 156"/>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2" name="Rectangle 157"/>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3" name="Rectangle 158"/>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4" name="Rectangle 159"/>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5" name="Rectangle 160"/>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6" name="Rectangle 161"/>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7" name="Rectangle 162"/>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8" name="Rectangle 163"/>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39" name="Rectangle 164"/>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0" name="Rectangle 165"/>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1" name="Rectangle 166"/>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2" name="Rectangle 167"/>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3" name="Rectangle 168"/>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4" name="Rectangle 169"/>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5" name="Rectangle 170"/>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6" name="Rectangle 171"/>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7" name="Rectangle 172"/>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8" name="Rectangle 173"/>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49" name="Rectangle 174"/>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0" name="Rectangle 175"/>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1" name="Rectangle 176"/>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2" name="Rectangle 177"/>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3" name="Rectangle 178"/>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4" name="Rectangle 179"/>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5" name="Rectangle 180"/>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6" name="Rectangle 181"/>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7" name="Rectangle 182"/>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8" name="Rectangle 183"/>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59" name="Rectangle 184"/>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0" name="Rectangle 185"/>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1" name="Rectangle 186"/>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2" name="Rectangle 187"/>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3" name="Rectangle 188"/>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4" name="Rectangle 189"/>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5" name="Rectangle 190"/>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6" name="Rectangle 191"/>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7" name="Rectangle 192"/>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8" name="Rectangle 193"/>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69" name="Rectangle 194"/>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0" name="Rectangle 195"/>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1" name="Rectangle 196"/>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2" name="Rectangle 197"/>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3" name="Rectangle 198"/>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4" name="Rectangle 199"/>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5" name="Rectangle 200"/>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6" name="Rectangle 201"/>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7" name="Rectangle 202"/>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8" name="Rectangle 203"/>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79" name="Rectangle 204"/>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0" name="Rectangle 205"/>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1" name="Rectangle 206"/>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2" name="Rectangle 207"/>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3" name="Rectangle 208"/>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4" name="Rectangle 209"/>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5" name="Rectangle 210"/>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6" name="Rectangle 211"/>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7" name="Rectangle 212"/>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8" name="Rectangle 213"/>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89" name="Rectangle 214"/>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0" name="Rectangle 215"/>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1" name="Rectangle 216"/>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2" name="Rectangle 217"/>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3" name="Rectangle 218"/>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4" name="Rectangle 219"/>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5" name="Rectangle 220"/>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6" name="Rectangle 221"/>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7" name="Rectangle 222"/>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8" name="Rectangle 223"/>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99" name="Rectangle 224"/>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0" name="Rectangle 225"/>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1" name="Rectangle 226"/>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2" name="Rectangle 227"/>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sp>
              <p:nvSpPr>
                <p:cNvPr id="103" name="Rectangle 228"/>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R" panose="00020600040101010101" pitchFamily="18" charset="-122"/>
                    <a:ea typeface="OPPOSans B" panose="00020600040101010101" pitchFamily="18" charset="-122"/>
                    <a:cs typeface="+mn-cs"/>
                  </a:endParaRPr>
                </a:p>
              </p:txBody>
            </p:sp>
          </p:grpSp>
          <p:cxnSp>
            <p:nvCxnSpPr>
              <p:cNvPr id="25" name="直接连接符 24"/>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6" name="矩形 7"/>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OPPOSans B" panose="00020600040101010101" pitchFamily="18" charset="-122"/>
                <a:ea typeface="OPPOSans B" panose="00020600040101010101" pitchFamily="18" charset="-122"/>
              </a:endParaRPr>
            </a:p>
          </p:txBody>
        </p:sp>
        <p:sp>
          <p:nvSpPr>
            <p:cNvPr id="108" name="文本框 107"/>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dirty="0">
                <a:gradFill>
                  <a:gsLst>
                    <a:gs pos="100000">
                      <a:srgbClr val="EFB282"/>
                    </a:gs>
                    <a:gs pos="0">
                      <a:srgbClr val="FFFED8"/>
                    </a:gs>
                    <a:gs pos="49000">
                      <a:srgbClr val="FDD093"/>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矩形 7"/>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ln>
                <a:solidFill>
                  <a:schemeClr val="bg1">
                    <a:alpha val="26000"/>
                  </a:schemeClr>
                </a:solidFill>
              </a:ln>
              <a:no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EB6CE6A-11FC-41BC-97BB-88E9079FB17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E38BC0-E41B-4500-9123-4831E0EE5619}" type="slidenum">
              <a:rPr lang="zh-CN" altLang="en-US" smtClean="0"/>
            </a:fld>
            <a:endParaRPr lang="zh-CN" altLang="en-US"/>
          </a:p>
        </p:txBody>
      </p:sp>
      <p:sp>
        <p:nvSpPr>
          <p:cNvPr id="6" name="矩形 5"/>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41" name="任意多边形: 形状 40"/>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p:cNvGrpSpPr/>
              <p:nvPr userDrawn="1"/>
            </p:nvGrpSpPr>
            <p:grpSpPr>
              <a:xfrm>
                <a:off x="2038610" y="3870398"/>
                <a:ext cx="413489" cy="89750"/>
                <a:chOff x="8686551" y="964247"/>
                <a:chExt cx="413489" cy="89750"/>
              </a:xfrm>
            </p:grpSpPr>
            <p:sp>
              <p:nvSpPr>
                <p:cNvPr id="65" name="任意多边形: 形状 64"/>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p:cNvGrpSpPr/>
              <p:nvPr userDrawn="1"/>
            </p:nvGrpSpPr>
            <p:grpSpPr>
              <a:xfrm>
                <a:off x="2487485" y="3830214"/>
                <a:ext cx="173892" cy="129934"/>
                <a:chOff x="9130663" y="924063"/>
                <a:chExt cx="173892" cy="129934"/>
              </a:xfrm>
            </p:grpSpPr>
            <p:sp>
              <p:nvSpPr>
                <p:cNvPr id="63" name="任意多边形: 形状 62"/>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p:cNvGrpSpPr/>
              <p:nvPr userDrawn="1"/>
            </p:nvGrpSpPr>
            <p:grpSpPr>
              <a:xfrm>
                <a:off x="2698897" y="3829531"/>
                <a:ext cx="804243" cy="165482"/>
                <a:chOff x="9323023" y="923380"/>
                <a:chExt cx="804243" cy="165482"/>
              </a:xfrm>
            </p:grpSpPr>
            <p:sp>
              <p:nvSpPr>
                <p:cNvPr id="55" name="任意多边形: 形状 54"/>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p:cNvGrpSpPr/>
              <p:nvPr userDrawn="1"/>
            </p:nvGrpSpPr>
            <p:grpSpPr>
              <a:xfrm>
                <a:off x="3550756" y="3868116"/>
                <a:ext cx="359700" cy="92032"/>
                <a:chOff x="10146307" y="961965"/>
                <a:chExt cx="359700" cy="92032"/>
              </a:xfrm>
            </p:grpSpPr>
            <p:sp>
              <p:nvSpPr>
                <p:cNvPr id="51" name="任意多边形: 形状 50"/>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endPar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endParaRPr>
          </a:p>
        </p:txBody>
      </p:sp>
      <p:cxnSp>
        <p:nvCxnSpPr>
          <p:cNvPr id="70" name="直接连接符 69"/>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1" fmla="*/ 254794 w 800100"/>
              <a:gd name="connsiteY0-2" fmla="*/ 0 h 415290"/>
              <a:gd name="connsiteX1-3" fmla="*/ 0 w 800100"/>
              <a:gd name="connsiteY1-4" fmla="*/ 415290 h 415290"/>
              <a:gd name="connsiteX2-5" fmla="*/ 800100 w 800100"/>
              <a:gd name="connsiteY2-6" fmla="*/ 11430 h 415290"/>
              <a:gd name="connsiteX3-7" fmla="*/ 800100 w 800100"/>
              <a:gd name="connsiteY3-8" fmla="*/ 11430 h 415290"/>
            </a:gdLst>
            <a:ahLst/>
            <a:cxnLst>
              <a:cxn ang="0">
                <a:pos x="connsiteX0-1" y="connsiteY0-2"/>
              </a:cxn>
              <a:cxn ang="0">
                <a:pos x="connsiteX1-3" y="connsiteY1-4"/>
              </a:cxn>
              <a:cxn ang="0">
                <a:pos x="connsiteX2-5" y="connsiteY2-6"/>
              </a:cxn>
              <a:cxn ang="0">
                <a:pos x="connsiteX3-7" y="connsiteY3-8"/>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39F18-A0BC-4BDF-AC92-8ABE7F8048EE}" type="slidenum">
              <a:rPr lang="zh-CN" altLang="en-US" smtClean="0"/>
            </a:fld>
            <a:endParaRPr lang="zh-CN" altLang="en-US"/>
          </a:p>
        </p:txBody>
      </p:sp>
      <p:pic>
        <p:nvPicPr>
          <p:cNvPr id="5" name="图片 4"/>
          <p:cNvPicPr/>
          <p:nvPr userDrawn="1"/>
        </p:nvPicPr>
        <p:blipFill>
          <a:blip r:embed="rId2" r:link="rId3">
            <a:extLst>
              <a:ext uri="{28A0092B-C50C-407E-A947-70E740481C1C}">
                <a14:useLocalDpi xmlns:a14="http://schemas.microsoft.com/office/drawing/2010/main" val="0"/>
              </a:ext>
            </a:extLst>
          </a:blip>
          <a:stretch>
            <a:fillRect/>
          </a:stretch>
        </p:blipFill>
        <p:spPr>
          <a:xfrm>
            <a:off x="0" y="-1039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3277CE-B914-42DA-BC84-E072C60E5F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39F18-A0BC-4BDF-AC92-8ABE7F8048EE}"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277CE-B914-42DA-BC84-E072C60E5F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39F18-A0BC-4BDF-AC92-8ABE7F8048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23.xml"/><Relationship Id="rId4" Type="http://schemas.openxmlformats.org/officeDocument/2006/relationships/image" Target="../media/image19.png"/><Relationship Id="rId3" Type="http://schemas.openxmlformats.org/officeDocument/2006/relationships/image" Target="../media/image4.png"/><Relationship Id="rId2" Type="http://schemas.openxmlformats.org/officeDocument/2006/relationships/tags" Target="../tags/tag22.xml"/><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26.xml"/><Relationship Id="rId4" Type="http://schemas.openxmlformats.org/officeDocument/2006/relationships/image" Target="../media/image26.png"/><Relationship Id="rId3" Type="http://schemas.openxmlformats.org/officeDocument/2006/relationships/image" Target="../media/image4.png"/><Relationship Id="rId2" Type="http://schemas.openxmlformats.org/officeDocument/2006/relationships/tags" Target="../tags/tag25.xml"/><Relationship Id="rId10" Type="http://schemas.openxmlformats.org/officeDocument/2006/relationships/notesSlide" Target="../notesSlides/notesSlide7.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7.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4.png"/><Relationship Id="rId2" Type="http://schemas.openxmlformats.org/officeDocument/2006/relationships/tags" Target="../tags/tag44.xml"/><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4.png"/><Relationship Id="rId2" Type="http://schemas.openxmlformats.org/officeDocument/2006/relationships/tags" Target="../tags/tag49.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54.xml"/><Relationship Id="rId1" Type="http://schemas.openxmlformats.org/officeDocument/2006/relationships/tags" Target="../tags/tag5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tags" Target="../tags/tag13.xml"/><Relationship Id="rId10" Type="http://schemas.openxmlformats.org/officeDocument/2006/relationships/notesSlide" Target="../notesSlides/notesSlide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tags" Target="../tags/tag16.xml"/><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20.xml"/><Relationship Id="rId3"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27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solidFill>
                <a:srgbClr val="FCFCFC"/>
              </a:solidFill>
            </a:endParaRPr>
          </a:p>
        </p:txBody>
      </p:sp>
      <p:sp>
        <p:nvSpPr>
          <p:cNvPr id="3" name="文本框 2"/>
          <p:cNvSpPr txBox="1"/>
          <p:nvPr/>
        </p:nvSpPr>
        <p:spPr>
          <a:xfrm>
            <a:off x="1766570" y="1417320"/>
            <a:ext cx="8661400" cy="745490"/>
          </a:xfrm>
          <a:prstGeom prst="rect">
            <a:avLst/>
          </a:prstGeom>
          <a:noFill/>
        </p:spPr>
        <p:txBody>
          <a:bodyPr wrap="none" lIns="0" tIns="0" rIns="0" bIns="0" rtlCol="0" anchor="t">
            <a:noAutofit/>
          </a:bodyPr>
          <a:lstStyle/>
          <a:p>
            <a:pPr algn="ctr"/>
            <a:r>
              <a:rPr lang="en-US" altLang="zh-CN" sz="4400" dirty="0">
                <a:solidFill>
                  <a:schemeClr val="bg1"/>
                </a:solidFill>
                <a:latin typeface="+mj-ea"/>
                <a:ea typeface="+mj-ea"/>
                <a:sym typeface="+mn-ea"/>
              </a:rPr>
              <a:t>LAVSS: Location-Guided</a:t>
            </a:r>
            <a:endParaRPr lang="en-US" altLang="zh-CN" sz="4400" dirty="0">
              <a:solidFill>
                <a:schemeClr val="bg1"/>
              </a:solidFill>
              <a:latin typeface="+mj-ea"/>
              <a:ea typeface="+mj-ea"/>
              <a:sym typeface="+mn-ea"/>
            </a:endParaRPr>
          </a:p>
          <a:p>
            <a:pPr algn="ctr"/>
            <a:r>
              <a:rPr lang="en-US" altLang="zh-CN" sz="4400" dirty="0">
                <a:solidFill>
                  <a:schemeClr val="bg1"/>
                </a:solidFill>
                <a:latin typeface="+mj-ea"/>
                <a:ea typeface="+mj-ea"/>
                <a:sym typeface="+mn-ea"/>
              </a:rPr>
              <a:t> Audio-Visual Spatial Audio Separation</a:t>
            </a:r>
            <a:endParaRPr lang="en-US" altLang="zh-CN" sz="4400" dirty="0">
              <a:solidFill>
                <a:schemeClr val="bg1"/>
              </a:solidFill>
              <a:latin typeface="+mj-ea"/>
              <a:ea typeface="+mj-ea"/>
              <a:sym typeface="+mn-ea"/>
            </a:endParaRPr>
          </a:p>
        </p:txBody>
      </p:sp>
      <p:sp>
        <p:nvSpPr>
          <p:cNvPr id="4" name="文本框 3"/>
          <p:cNvSpPr txBox="1"/>
          <p:nvPr/>
        </p:nvSpPr>
        <p:spPr>
          <a:xfrm>
            <a:off x="4115435" y="3889375"/>
            <a:ext cx="4145280" cy="276860"/>
          </a:xfrm>
          <a:prstGeom prst="rect">
            <a:avLst/>
          </a:prstGeom>
          <a:noFill/>
        </p:spPr>
        <p:txBody>
          <a:bodyPr wrap="square" lIns="0" tIns="0" rIns="0" bIns="0" rtlCol="0" anchor="t">
            <a:spAutoFit/>
          </a:bodyPr>
          <a:lstStyle/>
          <a:p>
            <a:pPr algn="l"/>
            <a:r>
              <a:rPr dirty="0">
                <a:solidFill>
                  <a:schemeClr val="bg1"/>
                </a:solidFill>
                <a:latin typeface="+mn-ea"/>
                <a:sym typeface="+mn-ea"/>
              </a:rPr>
              <a:t>Yuxin Ye, Wenming Yang, Yapeng Tian</a:t>
            </a:r>
            <a:endParaRPr dirty="0">
              <a:solidFill>
                <a:schemeClr val="bg1"/>
              </a:solidFill>
              <a:latin typeface="+mn-ea"/>
              <a:sym typeface="+mn-ea"/>
            </a:endParaRPr>
          </a:p>
        </p:txBody>
      </p:sp>
      <p:sp>
        <p:nvSpPr>
          <p:cNvPr id="9" name="文本框 8"/>
          <p:cNvSpPr txBox="1"/>
          <p:nvPr/>
        </p:nvSpPr>
        <p:spPr>
          <a:xfrm>
            <a:off x="3222625" y="441071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12" name="文本框 11"/>
          <p:cNvSpPr txBox="1"/>
          <p:nvPr/>
        </p:nvSpPr>
        <p:spPr>
          <a:xfrm>
            <a:off x="6955790" y="441071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2024-07-11</a:t>
            </a:r>
            <a:endParaRPr lang="en-US" altLang="zh-CN" sz="1600" dirty="0">
              <a:solidFill>
                <a:schemeClr val="bg1"/>
              </a:solidFill>
              <a:latin typeface="+mn-ea"/>
            </a:endParaRPr>
          </a:p>
        </p:txBody>
      </p:sp>
      <p:cxnSp>
        <p:nvCxnSpPr>
          <p:cNvPr id="13" name="直接连接符 12"/>
          <p:cNvCxnSpPr/>
          <p:nvPr/>
        </p:nvCxnSpPr>
        <p:spPr>
          <a:xfrm flipH="1">
            <a:off x="1857121" y="1182656"/>
            <a:ext cx="86620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descr="微信图片_20231116114937"/>
          <p:cNvPicPr>
            <a:picLocks noChangeAspect="1"/>
          </p:cNvPicPr>
          <p:nvPr/>
        </p:nvPicPr>
        <p:blipFill>
          <a:blip r:embed="rId1"/>
          <a:stretch>
            <a:fillRect/>
          </a:stretch>
        </p:blipFill>
        <p:spPr>
          <a:xfrm>
            <a:off x="9258300" y="5800090"/>
            <a:ext cx="2933700" cy="868680"/>
          </a:xfrm>
          <a:prstGeom prst="rect">
            <a:avLst/>
          </a:prstGeom>
        </p:spPr>
      </p:pic>
      <p:sp>
        <p:nvSpPr>
          <p:cNvPr id="6" name="文本框 5"/>
          <p:cNvSpPr txBox="1"/>
          <p:nvPr/>
        </p:nvSpPr>
        <p:spPr>
          <a:xfrm>
            <a:off x="4321175" y="3469005"/>
            <a:ext cx="3735070" cy="368300"/>
          </a:xfrm>
          <a:prstGeom prst="rect">
            <a:avLst/>
          </a:prstGeom>
          <a:noFill/>
        </p:spPr>
        <p:txBody>
          <a:bodyPr wrap="square" rtlCol="0" anchor="t">
            <a:spAutoFit/>
          </a:bodyPr>
          <a:p>
            <a:r>
              <a:rPr lang="zh-CN" altLang="en-US">
                <a:solidFill>
                  <a:schemeClr val="bg1"/>
                </a:solidFill>
              </a:rPr>
              <a:t>LAVSS:位置引导视听空间音频分离</a:t>
            </a:r>
            <a:endParaRPr lang="zh-CN" alt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Multi-modal Sound Source Separation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1028700"/>
                <a:ext cx="11811000" cy="945515"/>
              </a:xfrm>
              <a:prstGeom prst="rect">
                <a:avLst/>
              </a:prstGeom>
              <a:noFill/>
            </p:spPr>
            <p:txBody>
              <a:bodyPr wrap="square" rtlCol="0" anchor="t">
                <a:spAutoFit/>
              </a:bodyPr>
              <a:p>
                <a:r>
                  <a:rPr>
                    <a:latin typeface="Cambria Math" panose="02040503050406030204" charset="0"/>
                    <a:cs typeface="Cambria Math" panose="02040503050406030204" charset="0"/>
                    <a:sym typeface="+mn-ea"/>
                  </a:rPr>
                  <a:t>Multi-Scale Audio Fusion Network</a:t>
                </a:r>
                <a:r>
                  <a:rPr lang="en-US">
                    <a:latin typeface="Cambria Math" panose="02040503050406030204" charset="0"/>
                    <a:cs typeface="Cambria Math" panose="02040503050406030204" charset="0"/>
                    <a:sym typeface="+mn-ea"/>
                  </a:rPr>
                  <a:t>.</a:t>
                </a:r>
                <a:r>
                  <a:rPr>
                    <a:latin typeface="Cambria Math" panose="02040503050406030204" charset="0"/>
                    <a:cs typeface="Cambria Math" panose="02040503050406030204" charset="0"/>
                    <a:sym typeface="+mn-ea"/>
                  </a:rPr>
                  <a:t>为了建立频谱空间音频特征与视觉位置表示之间的关系，</a:t>
                </a:r>
                <a:r>
                  <a:rPr lang="zh-CN">
                    <a:latin typeface="Cambria Math" panose="02040503050406030204" charset="0"/>
                    <a:cs typeface="Cambria Math" panose="02040503050406030204" charset="0"/>
                    <a:sym typeface="+mn-ea"/>
                  </a:rPr>
                  <a:t>作者</a:t>
                </a:r>
                <a:r>
                  <a:rPr>
                    <a:latin typeface="Cambria Math" panose="02040503050406030204" charset="0"/>
                    <a:cs typeface="Cambria Math" panose="02040503050406030204" charset="0"/>
                    <a:sym typeface="+mn-ea"/>
                  </a:rPr>
                  <a:t>提出了如图所示的多尺度音频融合网络。对于多尺度特征融合，通过将时间维和频率维相乘，将最后三个下采样卷积层提取的三个特征张量</a:t>
                </a:r>
                <a14:m>
                  <m:oMath xmlns:m="http://schemas.openxmlformats.org/officeDocument/2006/math">
                    <m:sSubSup>
                      <m:sSubSupPr>
                        <m:ctrlPr>
                          <a:rPr lang="en-US" i="1">
                            <a:latin typeface="Cambria Math" panose="02040503050406030204" charset="0"/>
                            <a:cs typeface="Cambria Math" panose="02040503050406030204" charset="0"/>
                            <a:sym typeface="+mn-ea"/>
                          </a:rPr>
                        </m:ctrlPr>
                      </m:sSubSup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𝑎</m:t>
                        </m:r>
                      </m:sub>
                      <m:sup>
                        <m:r>
                          <a:rPr lang="en-US" i="1">
                            <a:latin typeface="Cambria Math" panose="02040503050406030204" charset="0"/>
                            <a:cs typeface="Cambria Math" panose="02040503050406030204" charset="0"/>
                            <a:sym typeface="+mn-ea"/>
                          </a:rPr>
                          <m:t>𝑁−𝑖</m:t>
                        </m:r>
                      </m:sup>
                    </m:sSubSup>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𝑁</m:t>
                    </m:r>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7</m:t>
                    </m:r>
                    <m:r>
                      <a:rPr lang="en-US" i="1">
                        <a:latin typeface="Cambria Math" panose="02040503050406030204" charset="0"/>
                        <a:cs typeface="Cambria Math" panose="02040503050406030204" charset="0"/>
                        <a:sym typeface="+mn-ea"/>
                      </a:rPr>
                      <m:t>, </m:t>
                    </m:r>
                    <m:r>
                      <a:rPr lang="en-US" i="1">
                        <a:latin typeface="Cambria Math" panose="02040503050406030204" charset="0"/>
                        <a:cs typeface="Cambria Math" panose="02040503050406030204" charset="0"/>
                        <a:sym typeface="+mn-ea"/>
                      </a:rPr>
                      <m:t>𝑖</m:t>
                    </m:r>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0</m:t>
                    </m:r>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1</m:t>
                    </m:r>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2</m:t>
                    </m:r>
                    <m:r>
                      <a:rPr lang="en-US" i="1">
                        <a:latin typeface="Cambria Math" panose="02040503050406030204" charset="0"/>
                        <a:cs typeface="Cambria Math" panose="02040503050406030204" charset="0"/>
                        <a:sym typeface="+mn-ea"/>
                      </a:rPr>
                      <m:t>)</m:t>
                    </m:r>
                  </m:oMath>
                </a14:m>
                <a:r>
                  <a:rPr>
                    <a:latin typeface="Cambria Math" panose="02040503050406030204" charset="0"/>
                    <a:cs typeface="Cambria Math" panose="02040503050406030204" charset="0"/>
                    <a:sym typeface="+mn-ea"/>
                  </a:rPr>
                  <a:t>重塑为</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𝐶</m:t>
                        </m:r>
                      </m:e>
                      <m:sub>
                        <m:r>
                          <a:rPr lang="en-US" i="1">
                            <a:latin typeface="Cambria Math" panose="02040503050406030204" charset="0"/>
                            <a:cs typeface="Cambria Math" panose="02040503050406030204" charset="0"/>
                            <a:sym typeface="+mn-ea"/>
                          </a:rPr>
                          <m:t>𝑎</m:t>
                        </m:r>
                      </m:sub>
                    </m:sSub>
                    <m:r>
                      <a:rPr lang="en-US" i="1">
                        <a:latin typeface="Cambria Math" panose="02040503050406030204" charset="0"/>
                        <a:cs typeface="Cambria Math" panose="02040503050406030204" charset="0"/>
                        <a:sym typeface="+mn-ea"/>
                      </a:rPr>
                      <m:t>×</m:t>
                    </m:r>
                    <m:sSubSup>
                      <m:sSubSupPr>
                        <m:ctrlPr>
                          <a:rPr lang="en-US" i="1">
                            <a:latin typeface="Cambria Math" panose="02040503050406030204" charset="0"/>
                            <a:cs typeface="Cambria Math" panose="02040503050406030204" charset="0"/>
                            <a:sym typeface="+mn-ea"/>
                          </a:rPr>
                        </m:ctrlPr>
                      </m:sSubSupPr>
                      <m:e>
                        <m:r>
                          <a:rPr lang="en-US" i="1">
                            <a:latin typeface="Cambria Math" panose="02040503050406030204" charset="0"/>
                            <a:cs typeface="Cambria Math" panose="02040503050406030204" charset="0"/>
                            <a:sym typeface="+mn-ea"/>
                          </a:rPr>
                          <m:t>𝑄</m:t>
                        </m:r>
                      </m:e>
                      <m:sub>
                        <m:r>
                          <a:rPr lang="en-US" i="1">
                            <a:latin typeface="Cambria Math" panose="02040503050406030204" charset="0"/>
                            <a:cs typeface="Cambria Math" panose="02040503050406030204" charset="0"/>
                            <a:sym typeface="+mn-ea"/>
                          </a:rPr>
                          <m:t>𝑎</m:t>
                        </m:r>
                      </m:sub>
                      <m:sup>
                        <m:r>
                          <a:rPr lang="en-US" i="1">
                            <a:latin typeface="Cambria Math" panose="02040503050406030204" charset="0"/>
                            <a:cs typeface="Cambria Math" panose="02040503050406030204" charset="0"/>
                            <a:sym typeface="+mn-ea"/>
                          </a:rPr>
                          <m:t>𝑁−𝑖</m:t>
                        </m:r>
                      </m:sup>
                    </m:sSubSup>
                  </m:oMath>
                </a14:m>
                <a:r>
                  <a:rPr>
                    <a:latin typeface="Cambria Math" panose="02040503050406030204" charset="0"/>
                    <a:cs typeface="Cambria Math" panose="02040503050406030204" charset="0"/>
                    <a:sym typeface="+mn-ea"/>
                  </a:rPr>
                  <a:t>。然后</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𝑓</m:t>
                        </m:r>
                      </m:e>
                      <m:sub>
                        <m:r>
                          <a:rPr lang="en-US" i="1">
                            <a:latin typeface="Cambria Math" panose="02040503050406030204" charset="0"/>
                            <a:cs typeface="Cambria Math" panose="02040503050406030204" charset="0"/>
                            <a:sym typeface="+mn-ea"/>
                          </a:rPr>
                          <m:t>𝐶𝑜𝑛𝑐𝑎𝑡</m:t>
                        </m:r>
                      </m:sub>
                    </m:sSub>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m:t>
                    </m:r>
                  </m:oMath>
                </a14:m>
                <a:r>
                  <a:rPr>
                    <a:latin typeface="Cambria Math" panose="02040503050406030204" charset="0"/>
                    <a:cs typeface="Cambria Math" panose="02040503050406030204" charset="0"/>
                    <a:sym typeface="+mn-ea"/>
                  </a:rPr>
                  <a:t>沿着查询维度执行连接，生成音频查询</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𝑎</m:t>
                        </m:r>
                      </m:sub>
                    </m:sSub>
                    <m:r>
                      <a:rPr lang="en-US" i="1">
                        <a:latin typeface="Cambria Math" panose="02040503050406030204" charset="0"/>
                        <a:cs typeface="Cambria Math" panose="02040503050406030204" charset="0"/>
                        <a:sym typeface="+mn-ea"/>
                      </a:rPr>
                      <m:t>∈</m:t>
                    </m:r>
                    <m:sSup>
                      <m:sSupPr>
                        <m:ctrlPr>
                          <a:rPr lang="en-US" i="1">
                            <a:latin typeface="Cambria Math" panose="02040503050406030204" charset="0"/>
                            <a:cs typeface="Cambria Math" panose="02040503050406030204" charset="0"/>
                            <a:sym typeface="+mn-ea"/>
                          </a:rPr>
                        </m:ctrlPr>
                      </m:sSupPr>
                      <m:e>
                        <m:r>
                          <a:rPr lang="en-US" i="1">
                            <a:latin typeface="Cambria Math" panose="02040503050406030204" charset="0"/>
                            <a:cs typeface="Cambria Math" panose="02040503050406030204" charset="0"/>
                            <a:sym typeface="+mn-ea"/>
                          </a:rPr>
                          <m:t>𝑅</m:t>
                        </m:r>
                      </m:e>
                      <m:sup>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𝐶</m:t>
                            </m:r>
                          </m:e>
                          <m:sub>
                            <m:r>
                              <a:rPr lang="en-US" i="1">
                                <a:latin typeface="Cambria Math" panose="02040503050406030204" charset="0"/>
                                <a:cs typeface="Cambria Math" panose="02040503050406030204" charset="0"/>
                                <a:sym typeface="+mn-ea"/>
                              </a:rPr>
                              <m:t>𝑎</m:t>
                            </m:r>
                          </m:sub>
                        </m:sSub>
                        <m:r>
                          <a:rPr lang="en-US" i="1">
                            <a:latin typeface="Cambria Math" panose="02040503050406030204" charset="0"/>
                            <a:cs typeface="Cambria Math" panose="02040503050406030204" charset="0"/>
                            <a:sym typeface="+mn-ea"/>
                          </a:rPr>
                          <m:t>×</m:t>
                        </m:r>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𝑄</m:t>
                            </m:r>
                          </m:e>
                          <m:sub>
                            <m:r>
                              <a:rPr lang="en-US" i="1">
                                <a:latin typeface="Cambria Math" panose="02040503050406030204" charset="0"/>
                                <a:cs typeface="Cambria Math" panose="02040503050406030204" charset="0"/>
                                <a:sym typeface="+mn-ea"/>
                              </a:rPr>
                              <m:t>𝑎</m:t>
                            </m:r>
                          </m:sub>
                        </m:sSub>
                      </m:sup>
                    </m:sSup>
                  </m:oMath>
                </a14:m>
                <a:r>
                  <a:rPr>
                    <a:latin typeface="Cambria Math" panose="02040503050406030204" charset="0"/>
                    <a:cs typeface="Cambria Math" panose="02040503050406030204" charset="0"/>
                    <a:sym typeface="+mn-ea"/>
                  </a:rPr>
                  <a:t>，</a:t>
                </a:r>
                <a:endParaRPr>
                  <a:latin typeface="Cambria Math" panose="02040503050406030204" charset="0"/>
                  <a:cs typeface="Cambria Math" panose="02040503050406030204"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9865" y="1028700"/>
                <a:ext cx="11811000" cy="945515"/>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8489950" y="2153285"/>
            <a:ext cx="427355" cy="275590"/>
          </a:xfrm>
          <a:prstGeom prst="rect">
            <a:avLst/>
          </a:prstGeom>
          <a:noFill/>
        </p:spPr>
        <p:txBody>
          <a:bodyPr wrap="square" rtlCol="0">
            <a:spAutoFit/>
          </a:bodyPr>
          <a:p>
            <a:r>
              <a:rPr lang="en-US" altLang="zh-CN" sz="1200"/>
              <a:t>[1]</a:t>
            </a:r>
            <a:endParaRPr lang="en-US" altLang="zh-CN" sz="1200"/>
          </a:p>
        </p:txBody>
      </p:sp>
      <p:sp>
        <p:nvSpPr>
          <p:cNvPr id="12" name="文本框 11"/>
          <p:cNvSpPr txBox="1"/>
          <p:nvPr/>
        </p:nvSpPr>
        <p:spPr>
          <a:xfrm>
            <a:off x="6025515" y="5923915"/>
            <a:ext cx="42735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2" name="图片 1"/>
          <p:cNvPicPr>
            <a:picLocks noChangeAspect="1"/>
          </p:cNvPicPr>
          <p:nvPr/>
        </p:nvPicPr>
        <p:blipFill>
          <a:blip r:embed="rId6"/>
          <a:stretch>
            <a:fillRect/>
          </a:stretch>
        </p:blipFill>
        <p:spPr>
          <a:xfrm>
            <a:off x="461010" y="3077210"/>
            <a:ext cx="5564505" cy="3122295"/>
          </a:xfrm>
          <a:prstGeom prst="rect">
            <a:avLst/>
          </a:prstGeom>
        </p:spPr>
      </p:pic>
      <p:pic>
        <p:nvPicPr>
          <p:cNvPr id="3" name="图片 2"/>
          <p:cNvPicPr>
            <a:picLocks noChangeAspect="1"/>
          </p:cNvPicPr>
          <p:nvPr/>
        </p:nvPicPr>
        <p:blipFill>
          <a:blip r:embed="rId7"/>
          <a:stretch>
            <a:fillRect/>
          </a:stretch>
        </p:blipFill>
        <p:spPr>
          <a:xfrm>
            <a:off x="3619500" y="2020570"/>
            <a:ext cx="4870450" cy="3302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88595" y="2391410"/>
                <a:ext cx="11812270" cy="774065"/>
              </a:xfrm>
              <a:prstGeom prst="rect">
                <a:avLst/>
              </a:prstGeom>
              <a:noFill/>
            </p:spPr>
            <p:txBody>
              <a:bodyPr wrap="square" rtlCol="0" anchor="t">
                <a:spAutoFit/>
              </a:bodyPr>
              <a:p>
                <a:r>
                  <a:rPr lang="zh-CN" altLang="en-US"/>
                  <a:t>音频特征</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𝑎</m:t>
                        </m:r>
                      </m:sub>
                    </m:sSub>
                  </m:oMath>
                </a14:m>
                <a:r>
                  <a:rPr lang="zh-CN" altLang="en-US"/>
                  <a:t>被输入到AVP交叉注意模块中，自适应地与视觉位置特征</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𝑣𝑝</m:t>
                        </m:r>
                      </m:sub>
                    </m:sSub>
                  </m:oMath>
                </a14:m>
                <a:r>
                  <a:rPr lang="zh-CN" altLang="en-US"/>
                  <a:t>交互。输出音频嵌入</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𝑎</m:t>
                        </m:r>
                        <m:r>
                          <a:rPr lang="en-US" i="1">
                            <a:latin typeface="Cambria Math" panose="02040503050406030204" charset="0"/>
                            <a:cs typeface="Cambria Math" panose="02040503050406030204" charset="0"/>
                            <a:sym typeface="+mn-ea"/>
                          </a:rPr>
                          <m:t>𝑣𝑝</m:t>
                        </m:r>
                      </m:sub>
                    </m:sSub>
                    <m:r>
                      <a:rPr lang="en-US" i="1">
                        <a:latin typeface="Cambria Math" panose="02040503050406030204" charset="0"/>
                        <a:cs typeface="Cambria Math" panose="02040503050406030204" charset="0"/>
                        <a:sym typeface="+mn-ea"/>
                      </a:rPr>
                      <m:t>∈</m:t>
                    </m:r>
                    <m:sSup>
                      <m:sSupPr>
                        <m:ctrlPr>
                          <a:rPr lang="en-US" i="1">
                            <a:latin typeface="Cambria Math" panose="02040503050406030204" charset="0"/>
                            <a:cs typeface="Cambria Math" panose="02040503050406030204" charset="0"/>
                            <a:sym typeface="+mn-ea"/>
                          </a:rPr>
                        </m:ctrlPr>
                      </m:sSupPr>
                      <m:e>
                        <m:r>
                          <a:rPr lang="en-US" i="1">
                            <a:latin typeface="Cambria Math" panose="02040503050406030204" charset="0"/>
                            <a:cs typeface="Cambria Math" panose="02040503050406030204" charset="0"/>
                            <a:sym typeface="+mn-ea"/>
                          </a:rPr>
                          <m:t>𝑅</m:t>
                        </m:r>
                      </m:e>
                      <m:sup>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𝐶</m:t>
                            </m:r>
                          </m:e>
                          <m:sub>
                            <m:r>
                              <a:rPr lang="en-US" i="1">
                                <a:latin typeface="Cambria Math" panose="02040503050406030204" charset="0"/>
                                <a:cs typeface="Cambria Math" panose="02040503050406030204" charset="0"/>
                                <a:sym typeface="+mn-ea"/>
                              </a:rPr>
                              <m:t>𝑎</m:t>
                            </m:r>
                          </m:sub>
                        </m:sSub>
                        <m:r>
                          <a:rPr lang="en-US" i="1">
                            <a:latin typeface="Cambria Math" panose="02040503050406030204" charset="0"/>
                            <a:cs typeface="Cambria Math" panose="02040503050406030204" charset="0"/>
                            <a:sym typeface="+mn-ea"/>
                          </a:rPr>
                          <m:t>×</m:t>
                        </m:r>
                        <m:f>
                          <m:fPr>
                            <m:ctrlPr>
                              <a:rPr lang="en-US" i="1">
                                <a:latin typeface="Cambria Math" panose="02040503050406030204" charset="0"/>
                                <a:cs typeface="Cambria Math" panose="02040503050406030204" charset="0"/>
                                <a:sym typeface="+mn-ea"/>
                              </a:rPr>
                            </m:ctrlPr>
                          </m:fPr>
                          <m:num>
                            <m:r>
                              <a:rPr lang="en-US" i="1">
                                <a:latin typeface="Cambria Math" panose="02040503050406030204" charset="0"/>
                                <a:cs typeface="Cambria Math" panose="02040503050406030204" charset="0"/>
                                <a:sym typeface="+mn-ea"/>
                              </a:rPr>
                              <m:t>𝑇</m:t>
                            </m:r>
                          </m:num>
                          <m:den>
                            <m:r>
                              <a:rPr lang="en-US" i="1">
                                <a:latin typeface="Cambria Math" panose="02040503050406030204" charset="0"/>
                                <a:cs typeface="Cambria Math" panose="02040503050406030204" charset="0"/>
                                <a:sym typeface="+mn-ea"/>
                              </a:rPr>
                              <m:t>𝑆</m:t>
                            </m:r>
                          </m:den>
                        </m:f>
                        <m:r>
                          <a:rPr lang="en-US" i="1">
                            <a:latin typeface="Cambria Math" panose="02040503050406030204" charset="0"/>
                            <a:cs typeface="Cambria Math" panose="02040503050406030204" charset="0"/>
                            <a:sym typeface="+mn-ea"/>
                          </a:rPr>
                          <m:t>×</m:t>
                        </m:r>
                        <m:f>
                          <m:fPr>
                            <m:ctrlPr>
                              <a:rPr lang="en-US" i="1">
                                <a:latin typeface="Cambria Math" panose="02040503050406030204" charset="0"/>
                                <a:cs typeface="Cambria Math" panose="02040503050406030204" charset="0"/>
                                <a:sym typeface="+mn-ea"/>
                              </a:rPr>
                            </m:ctrlPr>
                          </m:fPr>
                          <m:num>
                            <m:r>
                              <a:rPr lang="en-US" i="1">
                                <a:latin typeface="Cambria Math" panose="02040503050406030204" charset="0"/>
                                <a:cs typeface="Cambria Math" panose="02040503050406030204" charset="0"/>
                                <a:sym typeface="+mn-ea"/>
                              </a:rPr>
                              <m:t>𝐹</m:t>
                            </m:r>
                          </m:num>
                          <m:den>
                            <m:r>
                              <a:rPr lang="en-US" i="1">
                                <a:latin typeface="Cambria Math" panose="02040503050406030204" charset="0"/>
                                <a:cs typeface="Cambria Math" panose="02040503050406030204" charset="0"/>
                                <a:sym typeface="+mn-ea"/>
                              </a:rPr>
                              <m:t>𝑆</m:t>
                            </m:r>
                          </m:den>
                        </m:f>
                      </m:sup>
                    </m:sSup>
                  </m:oMath>
                </a14:m>
                <a:r>
                  <a:rPr lang="zh-CN" altLang="en-US"/>
                  <a:t>(S表示音频特征映射的步幅)的计算公式为</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188595" y="2391410"/>
                <a:ext cx="11812270" cy="774065"/>
              </a:xfrm>
              <a:prstGeom prst="rect">
                <a:avLst/>
              </a:prstGeom>
              <a:blipFill rotWithShape="1">
                <a:blip r:embed="rId8"/>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9"/>
          <a:stretch>
            <a:fillRect/>
          </a:stretch>
        </p:blipFill>
        <p:spPr>
          <a:xfrm>
            <a:off x="4145915" y="2828925"/>
            <a:ext cx="5607050" cy="336550"/>
          </a:xfrm>
          <a:prstGeom prst="rect">
            <a:avLst/>
          </a:prstGeom>
        </p:spPr>
      </p:pic>
      <p:sp>
        <p:nvSpPr>
          <p:cNvPr id="16" name="文本框 15"/>
          <p:cNvSpPr txBox="1"/>
          <p:nvPr/>
        </p:nvSpPr>
        <p:spPr>
          <a:xfrm>
            <a:off x="9806940" y="285940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18" name="文本框 17"/>
              <p:cNvSpPr txBox="1"/>
              <p:nvPr/>
            </p:nvSpPr>
            <p:spPr>
              <a:xfrm>
                <a:off x="6458585" y="3260090"/>
                <a:ext cx="5542280" cy="1485265"/>
              </a:xfrm>
              <a:prstGeom prst="rect">
                <a:avLst/>
              </a:prstGeom>
              <a:noFill/>
            </p:spPr>
            <p:txBody>
              <a:bodyPr wrap="square" rtlCol="0" anchor="t">
                <a:spAutoFit/>
              </a:bodyPr>
              <a:p>
                <a:r>
                  <a:rPr lang="zh-CN" altLang="en-US"/>
                  <a:t>其中⊕为连接操作，f1(·)表示一维卷积，f2(·)表示维度展开和二维卷积操作。将特征向量</a:t>
                </a:r>
                <a14:m>
                  <m:oMath xmlns:m="http://schemas.openxmlformats.org/officeDocument/2006/math">
                    <m:sSub>
                      <m:sSubPr>
                        <m:ctrlPr>
                          <a:rPr lang="en-US" i="1">
                            <a:latin typeface="Cambria Math" panose="02040503050406030204" charset="0"/>
                            <a:cs typeface="Cambria Math" panose="02040503050406030204" charset="0"/>
                            <a:sym typeface="+mn-ea"/>
                          </a:rPr>
                        </m:ctrlPr>
                      </m:sSubPr>
                      <m:e>
                        <m:r>
                          <a:rPr lang="en-US" i="1">
                            <a:latin typeface="Cambria Math" panose="02040503050406030204" charset="0"/>
                            <a:cs typeface="Cambria Math" panose="02040503050406030204" charset="0"/>
                            <a:sym typeface="+mn-ea"/>
                          </a:rPr>
                          <m:t>𝐹</m:t>
                        </m:r>
                      </m:e>
                      <m:sub>
                        <m:r>
                          <a:rPr lang="en-US" i="1">
                            <a:latin typeface="Cambria Math" panose="02040503050406030204" charset="0"/>
                            <a:cs typeface="Cambria Math" panose="02040503050406030204" charset="0"/>
                            <a:sym typeface="+mn-ea"/>
                          </a:rPr>
                          <m:t>𝑎𝑣𝑝</m:t>
                        </m:r>
                      </m:sub>
                    </m:sSub>
                  </m:oMath>
                </a14:m>
                <a:r>
                  <a:rPr lang="zh-CN" altLang="en-US"/>
                  <a:t>作为音频分离的导引，传递给U-Net的解码器上采样层。最后，得到了预测的二进制</a:t>
                </a:r>
                <a:r>
                  <a:rPr lang="zh-CN" altLang="en-US"/>
                  <a:t>掩码图，分别乘以原始混合谱图</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𝑚</m:t>
                        </m:r>
                      </m:sub>
                      <m:sup>
                        <m:r>
                          <a:rPr lang="en-US" altLang="zh-CN" i="1">
                            <a:latin typeface="Cambria Math" panose="02040503050406030204" charset="0"/>
                            <a:cs typeface="Cambria Math" panose="02040503050406030204" charset="0"/>
                          </a:rPr>
                          <m:t>𝐿</m:t>
                        </m:r>
                      </m:sup>
                    </m:sSubSup>
                  </m:oMath>
                </a14:m>
                <a:r>
                  <a:rPr lang="en-US" altLang="zh-CN"/>
                  <a:t>,</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𝑚</m:t>
                        </m:r>
                      </m:sub>
                      <m:sup>
                        <m:r>
                          <a:rPr lang="en-US" altLang="zh-CN" i="1">
                            <a:latin typeface="Cambria Math" panose="02040503050406030204" charset="0"/>
                            <a:cs typeface="Cambria Math" panose="02040503050406030204" charset="0"/>
                          </a:rPr>
                          <m:t>𝑅</m:t>
                        </m:r>
                      </m:sup>
                    </m:sSubSup>
                  </m:oMath>
                </a14:m>
                <a:r>
                  <a:rPr lang="zh-CN" altLang="en-US"/>
                  <a:t>得到输出谱图的最终估计。</a:t>
                </a:r>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6458585" y="3260090"/>
                <a:ext cx="5542280" cy="1485265"/>
              </a:xfrm>
              <a:prstGeom prst="rect">
                <a:avLst/>
              </a:prstGeom>
              <a:blipFill rotWithShape="1">
                <a:blip r:embed="rId10"/>
                <a:stretch>
                  <a:fillRect/>
                </a:stretch>
              </a:blipFill>
            </p:spPr>
            <p:txBody>
              <a:bodyPr/>
              <a:lstStyle/>
              <a:p>
                <a:r>
                  <a:rPr lang="zh-CN" altLang="en-US">
                    <a:noFill/>
                  </a:rPr>
                  <a:t> </a:t>
                </a:r>
              </a:p>
            </p:txBody>
          </p:sp>
        </mc:Fallback>
      </mc:AlternateContent>
      <p:pic>
        <p:nvPicPr>
          <p:cNvPr id="19" name="图片 18"/>
          <p:cNvPicPr>
            <a:picLocks noChangeAspect="1"/>
          </p:cNvPicPr>
          <p:nvPr/>
        </p:nvPicPr>
        <p:blipFill>
          <a:blip r:embed="rId11"/>
          <a:stretch>
            <a:fillRect/>
          </a:stretch>
        </p:blipFill>
        <p:spPr>
          <a:xfrm>
            <a:off x="6939280" y="4745355"/>
            <a:ext cx="3987800" cy="819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Loss Function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1028700"/>
                <a:ext cx="11811000" cy="933450"/>
              </a:xfrm>
              <a:prstGeom prst="rect">
                <a:avLst/>
              </a:prstGeom>
              <a:noFill/>
            </p:spPr>
            <p:txBody>
              <a:bodyPr wrap="square" rtlCol="0" anchor="t">
                <a:spAutoFit/>
              </a:bodyPr>
              <a:p>
                <a:r>
                  <a:rPr lang="zh-CN">
                    <a:latin typeface="Cambria Math" panose="02040503050406030204" charset="0"/>
                    <a:cs typeface="Cambria Math" panose="02040503050406030204" charset="0"/>
                    <a:sym typeface="+mn-ea"/>
                  </a:rPr>
                  <a:t>作者</a:t>
                </a:r>
                <a:r>
                  <a:rPr>
                    <a:latin typeface="Cambria Math" panose="02040503050406030204" charset="0"/>
                    <a:cs typeface="Cambria Math" panose="02040503050406030204" charset="0"/>
                    <a:sym typeface="+mn-ea"/>
                  </a:rPr>
                  <a:t>通过联合最小化频率和时间重建损失的组合来优化LAVSS 框架训练目标。对于频域损失，测量 L1 和 L2 损失与</a:t>
                </a:r>
                <a:r>
                  <a:rPr lang="zh-CN">
                    <a:latin typeface="Cambria Math" panose="02040503050406030204" charset="0"/>
                    <a:cs typeface="Cambria Math" panose="02040503050406030204" charset="0"/>
                    <a:sym typeface="+mn-ea"/>
                  </a:rPr>
                  <a:t>下式中</a:t>
                </a:r>
                <a:r>
                  <a:rPr>
                    <a:latin typeface="Cambria Math" panose="02040503050406030204" charset="0"/>
                    <a:cs typeface="Cambria Math" panose="02040503050406030204" charset="0"/>
                    <a:sym typeface="+mn-ea"/>
                  </a:rPr>
                  <a:t>的预测比率掩码和真</a:t>
                </a:r>
                <a:r>
                  <a:rPr lang="zh-CN">
                    <a:latin typeface="Cambria Math" panose="02040503050406030204" charset="0"/>
                    <a:cs typeface="Cambria Math" panose="02040503050406030204" charset="0"/>
                    <a:sym typeface="+mn-ea"/>
                  </a:rPr>
                  <a:t>值</a:t>
                </a:r>
                <a:r>
                  <a:rPr>
                    <a:latin typeface="Cambria Math" panose="02040503050406030204" charset="0"/>
                    <a:cs typeface="Cambria Math" panose="02040503050406030204" charset="0"/>
                    <a:sym typeface="+mn-ea"/>
                  </a:rPr>
                  <a:t>之间的线性组合。此外，在时域上引入了目标音频</a:t>
                </a:r>
                <a14:m>
                  <m:oMath xmlns:m="http://schemas.openxmlformats.org/officeDocument/2006/math">
                    <m:sSubSup>
                      <m:sSubSupPr>
                        <m:ctrlPr>
                          <a:rPr lang="en-US" i="1">
                            <a:latin typeface="Cambria Math" panose="02040503050406030204" charset="0"/>
                            <a:cs typeface="Cambria Math" panose="02040503050406030204" charset="0"/>
                            <a:sym typeface="+mn-ea"/>
                          </a:rPr>
                        </m:ctrlPr>
                      </m:sSubSupPr>
                      <m:e>
                        <m:r>
                          <a:rPr lang="en-US" i="1">
                            <a:latin typeface="Cambria Math" panose="02040503050406030204" charset="0"/>
                            <a:cs typeface="Cambria Math" panose="02040503050406030204" charset="0"/>
                            <a:sym typeface="+mn-ea"/>
                          </a:rPr>
                          <m:t>𝑥</m:t>
                        </m:r>
                      </m:e>
                      <m:sub>
                        <m:r>
                          <a:rPr lang="en-US" i="1">
                            <a:latin typeface="Cambria Math" panose="02040503050406030204" charset="0"/>
                            <a:cs typeface="Cambria Math" panose="02040503050406030204" charset="0"/>
                            <a:sym typeface="+mn-ea"/>
                          </a:rPr>
                          <m:t>𝑛</m:t>
                        </m:r>
                      </m:sub>
                      <m:sup>
                        <m:r>
                          <a:rPr lang="en-US" i="1">
                            <a:latin typeface="Cambria Math" panose="02040503050406030204" charset="0"/>
                            <a:cs typeface="Cambria Math" panose="02040503050406030204" charset="0"/>
                            <a:sym typeface="+mn-ea"/>
                          </a:rPr>
                          <m:t>𝐵</m:t>
                        </m:r>
                      </m:sup>
                    </m:sSubSup>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𝑡</m:t>
                    </m:r>
                    <m:r>
                      <a:rPr lang="en-US" i="1">
                        <a:latin typeface="Cambria Math" panose="02040503050406030204" charset="0"/>
                        <a:cs typeface="Cambria Math" panose="02040503050406030204" charset="0"/>
                        <a:sym typeface="+mn-ea"/>
                      </a:rPr>
                      <m:t>)</m:t>
                    </m:r>
                  </m:oMath>
                </a14:m>
                <a:r>
                  <a:rPr>
                    <a:latin typeface="Cambria Math" panose="02040503050406030204" charset="0"/>
                    <a:cs typeface="Cambria Math" panose="02040503050406030204" charset="0"/>
                    <a:sym typeface="+mn-ea"/>
                  </a:rPr>
                  <a:t> 和重建音频 </a:t>
                </a:r>
                <a14:m>
                  <m:oMath xmlns:m="http://schemas.openxmlformats.org/officeDocument/2006/math">
                    <m:sSubSup>
                      <m:sSubSupPr>
                        <m:ctrlPr>
                          <a:rPr lang="en-US" i="1">
                            <a:latin typeface="Cambria Math" panose="02040503050406030204" charset="0"/>
                            <a:cs typeface="Cambria Math" panose="02040503050406030204" charset="0"/>
                            <a:sym typeface="+mn-ea"/>
                          </a:rPr>
                        </m:ctrlPr>
                      </m:sSubSupPr>
                      <m:e>
                        <m:acc>
                          <m:accPr>
                            <m:ctrlPr>
                              <a:rPr lang="en-US" i="1">
                                <a:latin typeface="Cambria Math" panose="02040503050406030204" charset="0"/>
                                <a:cs typeface="Cambria Math" panose="02040503050406030204" charset="0"/>
                                <a:sym typeface="+mn-ea"/>
                              </a:rPr>
                            </m:ctrlPr>
                          </m:accPr>
                          <m:e>
                            <m:r>
                              <a:rPr lang="en-US" i="1">
                                <a:latin typeface="Cambria Math" panose="02040503050406030204" charset="0"/>
                                <a:cs typeface="Cambria Math" panose="02040503050406030204" charset="0"/>
                                <a:sym typeface="+mn-ea"/>
                              </a:rPr>
                              <m:t>𝑥</m:t>
                            </m:r>
                          </m:e>
                        </m:acc>
                      </m:e>
                      <m:sub>
                        <m:r>
                          <a:rPr lang="en-US" i="1">
                            <a:latin typeface="Cambria Math" panose="02040503050406030204" charset="0"/>
                            <a:cs typeface="Cambria Math" panose="02040503050406030204" charset="0"/>
                            <a:sym typeface="+mn-ea"/>
                          </a:rPr>
                          <m:t>𝑛</m:t>
                        </m:r>
                      </m:sub>
                      <m:sup>
                        <m:r>
                          <a:rPr lang="en-US" i="1">
                            <a:latin typeface="Cambria Math" panose="02040503050406030204" charset="0"/>
                            <a:cs typeface="Cambria Math" panose="02040503050406030204" charset="0"/>
                            <a:sym typeface="+mn-ea"/>
                          </a:rPr>
                          <m:t>𝐵</m:t>
                        </m:r>
                      </m:sup>
                    </m:sSubSup>
                    <m:r>
                      <a:rPr lang="en-US" i="1">
                        <a:latin typeface="Cambria Math" panose="02040503050406030204" charset="0"/>
                        <a:cs typeface="Cambria Math" panose="02040503050406030204" charset="0"/>
                        <a:sym typeface="+mn-ea"/>
                      </a:rPr>
                      <m:t>(</m:t>
                    </m:r>
                    <m:r>
                      <a:rPr lang="en-US" i="1">
                        <a:latin typeface="Cambria Math" panose="02040503050406030204" charset="0"/>
                        <a:cs typeface="Cambria Math" panose="02040503050406030204" charset="0"/>
                        <a:sym typeface="+mn-ea"/>
                      </a:rPr>
                      <m:t>𝑡</m:t>
                    </m:r>
                    <m:r>
                      <a:rPr lang="en-US" i="1">
                        <a:latin typeface="Cambria Math" panose="02040503050406030204" charset="0"/>
                        <a:cs typeface="Cambria Math" panose="02040503050406030204" charset="0"/>
                        <a:sym typeface="+mn-ea"/>
                      </a:rPr>
                      <m:t>)</m:t>
                    </m:r>
                  </m:oMath>
                </a14:m>
                <a:r>
                  <a:rPr>
                    <a:latin typeface="Cambria Math" panose="02040503050406030204" charset="0"/>
                    <a:cs typeface="Cambria Math" panose="02040503050406030204" charset="0"/>
                    <a:sym typeface="+mn-ea"/>
                  </a:rPr>
                  <a:t> 之间的损失。形式上，</a:t>
                </a:r>
                <a:endParaRPr>
                  <a:latin typeface="Cambria Math" panose="02040503050406030204" charset="0"/>
                  <a:cs typeface="Cambria Math" panose="02040503050406030204"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9865" y="1028700"/>
                <a:ext cx="11811000" cy="93345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8615680" y="2379980"/>
            <a:ext cx="42735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sp>
        <p:nvSpPr>
          <p:cNvPr id="16" name="文本框 15"/>
          <p:cNvSpPr txBox="1"/>
          <p:nvPr/>
        </p:nvSpPr>
        <p:spPr>
          <a:xfrm>
            <a:off x="7489190" y="3815080"/>
            <a:ext cx="427355" cy="275590"/>
          </a:xfrm>
          <a:prstGeom prst="rect">
            <a:avLst/>
          </a:prstGeom>
          <a:noFill/>
        </p:spPr>
        <p:txBody>
          <a:bodyPr wrap="square" rtlCol="0">
            <a:spAutoFit/>
          </a:bodyPr>
          <a:p>
            <a:r>
              <a:rPr lang="en-US" altLang="zh-CN" sz="1200"/>
              <a:t>[1]</a:t>
            </a:r>
            <a:endParaRPr lang="en-US" altLang="zh-CN" sz="1200"/>
          </a:p>
        </p:txBody>
      </p:sp>
      <p:sp>
        <p:nvSpPr>
          <p:cNvPr id="4" name="文本框 3"/>
          <p:cNvSpPr txBox="1"/>
          <p:nvPr/>
        </p:nvSpPr>
        <p:spPr>
          <a:xfrm>
            <a:off x="8122920" y="3005455"/>
            <a:ext cx="427355" cy="275590"/>
          </a:xfrm>
          <a:prstGeom prst="rect">
            <a:avLst/>
          </a:prstGeom>
          <a:noFill/>
        </p:spPr>
        <p:txBody>
          <a:bodyPr wrap="square" rtlCol="0">
            <a:spAutoFit/>
          </a:bodyPr>
          <a:p>
            <a:r>
              <a:rPr lang="en-US" altLang="zh-CN" sz="1200"/>
              <a:t>[1]</a:t>
            </a:r>
            <a:endParaRPr lang="en-US" altLang="zh-CN" sz="1200"/>
          </a:p>
        </p:txBody>
      </p:sp>
      <p:pic>
        <p:nvPicPr>
          <p:cNvPr id="11" name="图片 10"/>
          <p:cNvPicPr>
            <a:picLocks noChangeAspect="1"/>
          </p:cNvPicPr>
          <p:nvPr/>
        </p:nvPicPr>
        <p:blipFill>
          <a:blip r:embed="rId6"/>
          <a:stretch>
            <a:fillRect/>
          </a:stretch>
        </p:blipFill>
        <p:spPr>
          <a:xfrm>
            <a:off x="3336925" y="2011680"/>
            <a:ext cx="5213350" cy="704850"/>
          </a:xfrm>
          <a:prstGeom prst="rect">
            <a:avLst/>
          </a:prstGeom>
        </p:spPr>
      </p:pic>
      <p:pic>
        <p:nvPicPr>
          <p:cNvPr id="20" name="图片 19"/>
          <p:cNvPicPr>
            <a:picLocks noChangeAspect="1"/>
          </p:cNvPicPr>
          <p:nvPr/>
        </p:nvPicPr>
        <p:blipFill>
          <a:blip r:embed="rId7"/>
          <a:stretch>
            <a:fillRect/>
          </a:stretch>
        </p:blipFill>
        <p:spPr>
          <a:xfrm>
            <a:off x="4326255" y="2832100"/>
            <a:ext cx="3644900" cy="717550"/>
          </a:xfrm>
          <a:prstGeom prst="rect">
            <a:avLst/>
          </a:prstGeom>
        </p:spPr>
      </p:pic>
      <p:pic>
        <p:nvPicPr>
          <p:cNvPr id="21" name="图片 20"/>
          <p:cNvPicPr>
            <a:picLocks noChangeAspect="1"/>
          </p:cNvPicPr>
          <p:nvPr/>
        </p:nvPicPr>
        <p:blipFill>
          <a:blip r:embed="rId8"/>
          <a:stretch>
            <a:fillRect/>
          </a:stretch>
        </p:blipFill>
        <p:spPr>
          <a:xfrm>
            <a:off x="4701540" y="3665220"/>
            <a:ext cx="2787650" cy="425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03</a:t>
            </a:r>
            <a:endParaRPr lang="zh-CN" altLang="en-US" sz="16600" dirty="0">
              <a:solidFill>
                <a:schemeClr val="bg1"/>
              </a:solidFill>
              <a:latin typeface="+mj-ea"/>
              <a:ea typeface="+mj-ea"/>
            </a:endParaRPr>
          </a:p>
        </p:txBody>
      </p:sp>
      <p:sp>
        <p:nvSpPr>
          <p:cNvPr id="4" name="文本框 3"/>
          <p:cNvSpPr txBox="1"/>
          <p:nvPr/>
        </p:nvSpPr>
        <p:spPr>
          <a:xfrm>
            <a:off x="4174637" y="2501900"/>
            <a:ext cx="307340" cy="1270000"/>
          </a:xfrm>
          <a:prstGeom prst="rect">
            <a:avLst/>
          </a:prstGeom>
          <a:noFill/>
        </p:spPr>
        <p:txBody>
          <a:bodyPr vert="eaVert" wrap="none" lIns="0" tIns="0" rIns="0" bIns="0" rtlCol="0" anchor="t">
            <a:spAutoFit/>
          </a:bodyPr>
          <a:lstStyle/>
          <a:p>
            <a:pPr algn="l"/>
            <a:r>
              <a:rPr lang="en-US" altLang="zh-CN" sz="2000" dirty="0">
                <a:solidFill>
                  <a:schemeClr val="bg1"/>
                </a:solidFill>
              </a:rPr>
              <a:t>PART THREE</a:t>
            </a:r>
            <a:endParaRPr lang="zh-CN" altLang="en-US" sz="2000" dirty="0">
              <a:solidFill>
                <a:schemeClr val="bg1"/>
              </a:solidFill>
            </a:endParaRPr>
          </a:p>
        </p:txBody>
      </p:sp>
      <p:sp>
        <p:nvSpPr>
          <p:cNvPr id="6" name="文本框 5"/>
          <p:cNvSpPr txBox="1"/>
          <p:nvPr/>
        </p:nvSpPr>
        <p:spPr>
          <a:xfrm>
            <a:off x="6844665" y="1710690"/>
            <a:ext cx="3657600" cy="332359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实验设置</a:t>
            </a:r>
            <a:endParaRPr kumimoji="1" lang="zh-CN" altLang="en-US" sz="7200" dirty="0">
              <a:solidFill>
                <a:schemeClr val="accent1">
                  <a:lumMod val="100000"/>
                </a:schemeClr>
              </a:solidFill>
              <a:latin typeface="+mj-ea"/>
              <a:ea typeface="+mj-ea"/>
            </a:endParaRPr>
          </a:p>
          <a:p>
            <a:pPr algn="ctr"/>
            <a:r>
              <a:rPr kumimoji="1" lang="en-US" altLang="zh-CN" sz="7200" dirty="0">
                <a:solidFill>
                  <a:schemeClr val="accent1">
                    <a:lumMod val="100000"/>
                  </a:schemeClr>
                </a:solidFill>
                <a:latin typeface="+mj-ea"/>
                <a:ea typeface="+mj-ea"/>
              </a:rPr>
              <a:t>&amp;</a:t>
            </a:r>
            <a:endParaRPr kumimoji="1" lang="en-US" altLang="zh-CN" sz="7200" dirty="0">
              <a:solidFill>
                <a:schemeClr val="accent1">
                  <a:lumMod val="100000"/>
                </a:schemeClr>
              </a:solidFill>
              <a:latin typeface="+mj-ea"/>
              <a:ea typeface="+mj-ea"/>
            </a:endParaRPr>
          </a:p>
          <a:p>
            <a:pPr algn="ctr"/>
            <a:r>
              <a:rPr kumimoji="1" lang="zh-CN" altLang="en-US" sz="7200" dirty="0">
                <a:solidFill>
                  <a:schemeClr val="accent1">
                    <a:lumMod val="100000"/>
                  </a:schemeClr>
                </a:solidFill>
                <a:latin typeface="+mj-ea"/>
                <a:ea typeface="+mj-ea"/>
              </a:rPr>
              <a:t>结果分析</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实验设置</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80770"/>
            <a:ext cx="11576685" cy="5172075"/>
          </a:xfrm>
          <a:prstGeom prst="rect">
            <a:avLst/>
          </a:prstGeom>
          <a:noFill/>
        </p:spPr>
        <p:txBody>
          <a:bodyPr wrap="square" rtlCol="0">
            <a:noAutofit/>
          </a:bodyPr>
          <a:p>
            <a:pPr algn="l"/>
            <a:r>
              <a:rPr lang="zh-CN"/>
              <a:t>本文</a:t>
            </a:r>
            <a:r>
              <a:t>使用 PyTorch 的实现来训练 LAVSS 框架。以11025Hz的频率重新采样音频，以获得每个视频大约5.9秒的剪辑。然后我们执行大小为 1022 的 STFT 帧长度和 256 的跳跃长度，将时域信号转换为 T 的 2D 幅度谱图，在重新采样到对数频率尺度后 F = 256。将帧速率设置为 8fps，并为每个 5.9 秒的视频随机选择一个帧。将检测到的边界框调整为 224 × 224 作为 ResNet-18 网络的输入。MLP 由两层 256、512 组成。所有注意力模块都设置为 8 个头和 2 个解码器层。α和β分别设为0.5和0.25。应用 β1 = 0.9 的 Adam 优化器和 1e-4 的权重衰减。由于 MAVS 和 AVSS 任务相互关联，需要为 AVSS 学习良好的初始模型。首先对 MUSIC 数据集进行预训练来训练视觉和声音分离网络。其次，引入了 IPD 特征，并在使用预训练权重初始化的 FAIR-Play 上共同学习位置网络。</a:t>
            </a:r>
          </a:p>
          <a:p>
            <a:pPr algn="l"/>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数据集：</a:t>
            </a:r>
            <a:r>
              <a:rPr>
                <a:latin typeface="宋体" panose="02010600030101010101" pitchFamily="2" charset="-122"/>
                <a:ea typeface="宋体" panose="02010600030101010101" pitchFamily="2" charset="-122"/>
                <a:cs typeface="宋体" panose="02010600030101010101" pitchFamily="2" charset="-122"/>
                <a:sym typeface="+mn-ea"/>
              </a:rPr>
              <a:t>MUSIC</a:t>
            </a:r>
            <a:r>
              <a:rPr lang="en-US">
                <a:latin typeface="宋体" panose="02010600030101010101" pitchFamily="2" charset="-122"/>
                <a:ea typeface="宋体" panose="02010600030101010101" pitchFamily="2" charset="-122"/>
                <a:cs typeface="宋体" panose="02010600030101010101" pitchFamily="2" charset="-122"/>
                <a:sym typeface="+mn-ea"/>
              </a:rPr>
              <a:t>,FAIR-Play</a:t>
            </a:r>
            <a:endParaRPr lang="en-US">
              <a:latin typeface="宋体" panose="02010600030101010101" pitchFamily="2" charset="-122"/>
              <a:ea typeface="宋体" panose="02010600030101010101" pitchFamily="2" charset="-122"/>
              <a:cs typeface="宋体" panose="02010600030101010101" pitchFamily="2" charset="-122"/>
              <a:sym typeface="+mn-ea"/>
            </a:endParaRPr>
          </a:p>
          <a:p>
            <a:pPr algn="l"/>
            <a:endParaRPr lang="en-US">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a:latin typeface="宋体" panose="02010600030101010101" pitchFamily="2" charset="-122"/>
                <a:ea typeface="宋体" panose="02010600030101010101" pitchFamily="2" charset="-122"/>
                <a:cs typeface="宋体" panose="02010600030101010101" pitchFamily="2" charset="-122"/>
                <a:sym typeface="+mn-ea"/>
              </a:rPr>
              <a:t>评估指标：</a:t>
            </a:r>
            <a:r>
              <a:rPr lang="en-US" altLang="zh-CN">
                <a:latin typeface="宋体" panose="02010600030101010101" pitchFamily="2" charset="-122"/>
                <a:ea typeface="宋体" panose="02010600030101010101" pitchFamily="2" charset="-122"/>
                <a:cs typeface="宋体" panose="02010600030101010101" pitchFamily="2" charset="-122"/>
                <a:sym typeface="+mn-ea"/>
              </a:rPr>
              <a:t>SDR</a:t>
            </a:r>
            <a:r>
              <a:rPr lang="zh-CN" altLang="en-US">
                <a:latin typeface="宋体" panose="02010600030101010101" pitchFamily="2" charset="-122"/>
                <a:ea typeface="宋体" panose="02010600030101010101" pitchFamily="2" charset="-122"/>
                <a:cs typeface="宋体" panose="02010600030101010101" pitchFamily="2" charset="-122"/>
                <a:sym typeface="+mn-ea"/>
              </a:rPr>
              <a:t>，</a:t>
            </a:r>
            <a:r>
              <a:rPr lang="en-US" altLang="zh-CN">
                <a:latin typeface="宋体" panose="02010600030101010101" pitchFamily="2" charset="-122"/>
                <a:ea typeface="宋体" panose="02010600030101010101" pitchFamily="2" charset="-122"/>
                <a:cs typeface="宋体" panose="02010600030101010101" pitchFamily="2" charset="-122"/>
                <a:sym typeface="+mn-ea"/>
              </a:rPr>
              <a:t>SIR</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custDataLst>
              <p:tags r:id="rId4"/>
            </p:custDataLst>
          </p:nvPr>
        </p:nvSpPr>
        <p:spPr>
          <a:xfrm>
            <a:off x="7649210" y="3291205"/>
            <a:ext cx="361315" cy="275590"/>
          </a:xfrm>
          <a:prstGeom prst="rect">
            <a:avLst/>
          </a:prstGeom>
          <a:noFill/>
        </p:spPr>
        <p:txBody>
          <a:bodyPr wrap="square" rtlCol="0">
            <a:spAutoFit/>
          </a:bodyPr>
          <a:p>
            <a:r>
              <a:rPr lang="en-US" altLang="zh-CN" sz="1200"/>
              <a:t>[1]</a:t>
            </a:r>
            <a:endParaRPr lang="en-US" altLang="zh-CN" sz="1200"/>
          </a:p>
        </p:txBody>
      </p:sp>
      <p:sp>
        <p:nvSpPr>
          <p:cNvPr id="13" name="文本框 12"/>
          <p:cNvSpPr txBox="1"/>
          <p:nvPr>
            <p:custDataLst>
              <p:tags r:id="rId5"/>
            </p:custDataLst>
          </p:nvPr>
        </p:nvSpPr>
        <p:spPr>
          <a:xfrm>
            <a:off x="7649210" y="5885815"/>
            <a:ext cx="36131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6"/>
            </p:custDataLst>
          </p:nvPr>
        </p:nvSpPr>
        <p:spPr>
          <a:xfrm>
            <a:off x="189865" y="622363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2" name="图片 1"/>
          <p:cNvPicPr>
            <a:picLocks noChangeAspect="1"/>
          </p:cNvPicPr>
          <p:nvPr/>
        </p:nvPicPr>
        <p:blipFill>
          <a:blip r:embed="rId7"/>
          <a:stretch>
            <a:fillRect/>
          </a:stretch>
        </p:blipFill>
        <p:spPr>
          <a:xfrm>
            <a:off x="1711960" y="1000760"/>
            <a:ext cx="5937250" cy="2647950"/>
          </a:xfrm>
          <a:prstGeom prst="rect">
            <a:avLst/>
          </a:prstGeom>
        </p:spPr>
      </p:pic>
      <p:pic>
        <p:nvPicPr>
          <p:cNvPr id="3" name="图片 2"/>
          <p:cNvPicPr>
            <a:picLocks noChangeAspect="1"/>
          </p:cNvPicPr>
          <p:nvPr/>
        </p:nvPicPr>
        <p:blipFill>
          <a:blip r:embed="rId8"/>
          <a:stretch>
            <a:fillRect/>
          </a:stretch>
        </p:blipFill>
        <p:spPr>
          <a:xfrm>
            <a:off x="1711960" y="3899535"/>
            <a:ext cx="5924550" cy="2324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11256645" y="5579110"/>
            <a:ext cx="36131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89865" y="622363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4" name="图片 3"/>
          <p:cNvPicPr>
            <a:picLocks noChangeAspect="1"/>
          </p:cNvPicPr>
          <p:nvPr/>
        </p:nvPicPr>
        <p:blipFill>
          <a:blip r:embed="rId6"/>
          <a:stretch>
            <a:fillRect/>
          </a:stretch>
        </p:blipFill>
        <p:spPr>
          <a:xfrm>
            <a:off x="895350" y="911225"/>
            <a:ext cx="10401300" cy="503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10766425" y="5793105"/>
            <a:ext cx="36131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89865" y="622363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2" name="图片 1"/>
          <p:cNvPicPr>
            <a:picLocks noChangeAspect="1"/>
          </p:cNvPicPr>
          <p:nvPr/>
        </p:nvPicPr>
        <p:blipFill>
          <a:blip r:embed="rId6"/>
          <a:stretch>
            <a:fillRect/>
          </a:stretch>
        </p:blipFill>
        <p:spPr>
          <a:xfrm>
            <a:off x="1425575" y="1610995"/>
            <a:ext cx="9340850" cy="4457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6380480" y="5988050"/>
            <a:ext cx="36131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89865" y="622363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3" name="图片 2"/>
          <p:cNvPicPr>
            <a:picLocks noChangeAspect="1"/>
          </p:cNvPicPr>
          <p:nvPr/>
        </p:nvPicPr>
        <p:blipFill>
          <a:blip r:embed="rId6"/>
          <a:stretch>
            <a:fillRect/>
          </a:stretch>
        </p:blipFill>
        <p:spPr>
          <a:xfrm>
            <a:off x="90805" y="1120140"/>
            <a:ext cx="6364605" cy="5019040"/>
          </a:xfrm>
          <a:prstGeom prst="rect">
            <a:avLst/>
          </a:prstGeom>
        </p:spPr>
      </p:pic>
      <p:pic>
        <p:nvPicPr>
          <p:cNvPr id="4" name="图片 3"/>
          <p:cNvPicPr>
            <a:picLocks noChangeAspect="1"/>
          </p:cNvPicPr>
          <p:nvPr/>
        </p:nvPicPr>
        <p:blipFill>
          <a:blip r:embed="rId7"/>
          <a:stretch>
            <a:fillRect/>
          </a:stretch>
        </p:blipFill>
        <p:spPr>
          <a:xfrm>
            <a:off x="6380480" y="1901190"/>
            <a:ext cx="5640705" cy="3909695"/>
          </a:xfrm>
          <a:prstGeom prst="rect">
            <a:avLst/>
          </a:prstGeom>
        </p:spPr>
      </p:pic>
      <p:sp>
        <p:nvSpPr>
          <p:cNvPr id="5" name="文本框 4"/>
          <p:cNvSpPr txBox="1"/>
          <p:nvPr>
            <p:custDataLst>
              <p:tags r:id="rId8"/>
            </p:custDataLst>
          </p:nvPr>
        </p:nvSpPr>
        <p:spPr>
          <a:xfrm>
            <a:off x="11720830" y="5863590"/>
            <a:ext cx="36131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结果分析</a:t>
            </a: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与对比</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1" name="文本框 10"/>
          <p:cNvSpPr txBox="1"/>
          <p:nvPr>
            <p:custDataLst>
              <p:tags r:id="rId4"/>
            </p:custDataLst>
          </p:nvPr>
        </p:nvSpPr>
        <p:spPr>
          <a:xfrm>
            <a:off x="10328275" y="4649470"/>
            <a:ext cx="36131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89865" y="622363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2" name="图片 1"/>
          <p:cNvPicPr>
            <a:picLocks noChangeAspect="1"/>
          </p:cNvPicPr>
          <p:nvPr/>
        </p:nvPicPr>
        <p:blipFill>
          <a:blip r:embed="rId6"/>
          <a:stretch>
            <a:fillRect/>
          </a:stretch>
        </p:blipFill>
        <p:spPr>
          <a:xfrm>
            <a:off x="2177415" y="2216785"/>
            <a:ext cx="8150860" cy="2708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04</a:t>
            </a:r>
            <a:endParaRPr lang="zh-CN" altLang="en-US" sz="16600" dirty="0">
              <a:solidFill>
                <a:schemeClr val="bg1"/>
              </a:solidFill>
              <a:latin typeface="+mj-ea"/>
              <a:ea typeface="+mj-ea"/>
            </a:endParaRPr>
          </a:p>
        </p:txBody>
      </p:sp>
      <p:sp>
        <p:nvSpPr>
          <p:cNvPr id="4" name="文本框 3"/>
          <p:cNvSpPr txBox="1"/>
          <p:nvPr/>
        </p:nvSpPr>
        <p:spPr>
          <a:xfrm>
            <a:off x="4174637" y="2501900"/>
            <a:ext cx="307340" cy="1143000"/>
          </a:xfrm>
          <a:prstGeom prst="rect">
            <a:avLst/>
          </a:prstGeom>
          <a:noFill/>
        </p:spPr>
        <p:txBody>
          <a:bodyPr vert="eaVert" wrap="none" lIns="0" tIns="0" rIns="0" bIns="0" rtlCol="0" anchor="t">
            <a:spAutoFit/>
          </a:bodyPr>
          <a:lstStyle/>
          <a:p>
            <a:pPr algn="l"/>
            <a:r>
              <a:rPr lang="en-US" altLang="zh-CN" sz="2000" dirty="0">
                <a:solidFill>
                  <a:schemeClr val="bg1"/>
                </a:solidFill>
              </a:rPr>
              <a:t>PART FOUR</a:t>
            </a:r>
            <a:endParaRPr lang="zh-CN" altLang="en-US" sz="2000" dirty="0">
              <a:solidFill>
                <a:schemeClr val="bg1"/>
              </a:solidFill>
            </a:endParaRPr>
          </a:p>
        </p:txBody>
      </p:sp>
      <p:sp>
        <p:nvSpPr>
          <p:cNvPr id="6" name="文本框 5"/>
          <p:cNvSpPr txBox="1"/>
          <p:nvPr/>
        </p:nvSpPr>
        <p:spPr>
          <a:xfrm>
            <a:off x="7693025" y="2736215"/>
            <a:ext cx="18288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总结</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420534" cy="255454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01</a:t>
            </a:r>
            <a:endParaRPr lang="zh-CN" altLang="en-US" sz="16600" dirty="0">
              <a:solidFill>
                <a:schemeClr val="bg1"/>
              </a:solidFill>
              <a:latin typeface="+mj-ea"/>
              <a:ea typeface="+mj-ea"/>
            </a:endParaRPr>
          </a:p>
        </p:txBody>
      </p:sp>
      <p:sp>
        <p:nvSpPr>
          <p:cNvPr id="4" name="文本框 3"/>
          <p:cNvSpPr txBox="1"/>
          <p:nvPr/>
        </p:nvSpPr>
        <p:spPr>
          <a:xfrm>
            <a:off x="4174200" y="2501900"/>
            <a:ext cx="307777" cy="1248740"/>
          </a:xfrm>
          <a:prstGeom prst="rect">
            <a:avLst/>
          </a:prstGeom>
          <a:noFill/>
        </p:spPr>
        <p:txBody>
          <a:bodyPr vert="eaVert" wrap="none" lIns="0" tIns="0" rIns="0" bIns="0" rtlCol="0" anchor="t">
            <a:spAutoFit/>
          </a:bodyPr>
          <a:lstStyle/>
          <a:p>
            <a:pPr algn="l"/>
            <a:r>
              <a:rPr lang="en-US" altLang="zh-CN" sz="2000" dirty="0">
                <a:solidFill>
                  <a:schemeClr val="bg1"/>
                </a:solidFill>
              </a:rPr>
              <a:t>PART ONE</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研究背景</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630410"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总结</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3" name="文本框 2"/>
          <p:cNvSpPr txBox="1"/>
          <p:nvPr/>
        </p:nvSpPr>
        <p:spPr>
          <a:xfrm>
            <a:off x="189865" y="1046480"/>
            <a:ext cx="11576685" cy="4765675"/>
          </a:xfrm>
          <a:prstGeom prst="rect">
            <a:avLst/>
          </a:prstGeom>
          <a:noFill/>
        </p:spPr>
        <p:txBody>
          <a:bodyPr wrap="square" rtlCol="0">
            <a:noAutofit/>
          </a:bodyPr>
          <a:p>
            <a:pPr algn="l"/>
            <a:r>
              <a:rPr sz="2000">
                <a:latin typeface="宋体" panose="02010600030101010101" pitchFamily="2" charset="-122"/>
                <a:ea typeface="宋体" panose="02010600030101010101" pitchFamily="2" charset="-122"/>
                <a:cs typeface="宋体" panose="02010600030101010101" pitchFamily="2" charset="-122"/>
                <a:sym typeface="+mn-ea"/>
              </a:rPr>
              <a:t>在这项工作中，</a:t>
            </a:r>
            <a:r>
              <a:rPr lang="zh-CN" sz="2000">
                <a:latin typeface="宋体" panose="02010600030101010101" pitchFamily="2" charset="-122"/>
                <a:ea typeface="宋体" panose="02010600030101010101" pitchFamily="2" charset="-122"/>
                <a:cs typeface="宋体" panose="02010600030101010101" pitchFamily="2" charset="-122"/>
                <a:sym typeface="+mn-ea"/>
              </a:rPr>
              <a:t>本文</a:t>
            </a:r>
            <a:r>
              <a:rPr sz="2000">
                <a:latin typeface="宋体" panose="02010600030101010101" pitchFamily="2" charset="-122"/>
                <a:ea typeface="宋体" panose="02010600030101010101" pitchFamily="2" charset="-122"/>
                <a:cs typeface="宋体" panose="02010600030101010101" pitchFamily="2" charset="-122"/>
                <a:sym typeface="+mn-ea"/>
              </a:rPr>
              <a:t>提出了LAVSS，一种新的位置导向视听空间音频分离器。</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突破了MAVS方法的局限性，提出了AVSS。网络利用空间音频的相位属性和物体的位置嵌入之间的同步。</a:t>
            </a:r>
            <a:r>
              <a:rPr lang="zh-CN" sz="2000">
                <a:latin typeface="宋体" panose="02010600030101010101" pitchFamily="2" charset="-122"/>
                <a:ea typeface="宋体" panose="02010600030101010101" pitchFamily="2" charset="-122"/>
                <a:cs typeface="宋体" panose="02010600030101010101" pitchFamily="2" charset="-122"/>
                <a:sym typeface="+mn-ea"/>
              </a:rPr>
              <a:t>作者</a:t>
            </a:r>
            <a:r>
              <a:rPr sz="2000">
                <a:latin typeface="宋体" panose="02010600030101010101" pitchFamily="2" charset="-122"/>
                <a:ea typeface="宋体" panose="02010600030101010101" pitchFamily="2" charset="-122"/>
                <a:cs typeface="宋体" panose="02010600030101010101" pitchFamily="2" charset="-122"/>
                <a:sym typeface="+mn-ea"/>
              </a:rPr>
              <a:t>利用物体的位置表示，并与视觉信息进行融合，以始终如一地指导AVSS。此外，通过在外部单数据集上进行网络迁移学习的预训练，证明了单耳和双耳通道的相关性，这优于FAIR-Play上的SOTA方法。</a:t>
            </a:r>
            <a:endParaRPr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0" y="0"/>
            <a:ext cx="12192000" cy="5152104"/>
          </a:xfrm>
          <a:custGeom>
            <a:avLst/>
            <a:gdLst>
              <a:gd name="connsiteX0" fmla="*/ 0 w 12192000"/>
              <a:gd name="connsiteY0" fmla="*/ 0 h 5152104"/>
              <a:gd name="connsiteX1" fmla="*/ 12192000 w 12192000"/>
              <a:gd name="connsiteY1" fmla="*/ 0 h 5152104"/>
              <a:gd name="connsiteX2" fmla="*/ 12192000 w 12192000"/>
              <a:gd name="connsiteY2" fmla="*/ 914400 h 5152104"/>
              <a:gd name="connsiteX3" fmla="*/ 12192000 w 12192000"/>
              <a:gd name="connsiteY3" fmla="*/ 2273300 h 5152104"/>
              <a:gd name="connsiteX4" fmla="*/ 12192000 w 12192000"/>
              <a:gd name="connsiteY4" fmla="*/ 3817006 h 5152104"/>
              <a:gd name="connsiteX5" fmla="*/ 12046037 w 12192000"/>
              <a:gd name="connsiteY5" fmla="*/ 3906640 h 5152104"/>
              <a:gd name="connsiteX6" fmla="*/ 6096000 w 12192000"/>
              <a:gd name="connsiteY6" fmla="*/ 5152104 h 5152104"/>
              <a:gd name="connsiteX7" fmla="*/ 145963 w 12192000"/>
              <a:gd name="connsiteY7" fmla="*/ 3906640 h 5152104"/>
              <a:gd name="connsiteX8" fmla="*/ 0 w 12192000"/>
              <a:gd name="connsiteY8" fmla="*/ 3817006 h 5152104"/>
              <a:gd name="connsiteX9" fmla="*/ 0 w 12192000"/>
              <a:gd name="connsiteY9" fmla="*/ 2273300 h 5152104"/>
              <a:gd name="connsiteX10" fmla="*/ 0 w 12192000"/>
              <a:gd name="connsiteY10" fmla="*/ 914400 h 51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152104">
                <a:moveTo>
                  <a:pt x="0" y="0"/>
                </a:moveTo>
                <a:lnTo>
                  <a:pt x="12192000" y="0"/>
                </a:lnTo>
                <a:lnTo>
                  <a:pt x="12192000" y="914400"/>
                </a:lnTo>
                <a:lnTo>
                  <a:pt x="12192000" y="2273300"/>
                </a:lnTo>
                <a:lnTo>
                  <a:pt x="12192000" y="3817006"/>
                </a:lnTo>
                <a:lnTo>
                  <a:pt x="12046037" y="3906640"/>
                </a:lnTo>
                <a:cubicBezTo>
                  <a:pt x="10756548" y="4658064"/>
                  <a:pt x="8572824" y="5152104"/>
                  <a:pt x="6096000" y="5152104"/>
                </a:cubicBezTo>
                <a:cubicBezTo>
                  <a:pt x="3619176" y="5152104"/>
                  <a:pt x="1435452" y="4658064"/>
                  <a:pt x="145963" y="3906640"/>
                </a:cubicBezTo>
                <a:lnTo>
                  <a:pt x="0" y="3817006"/>
                </a:lnTo>
                <a:lnTo>
                  <a:pt x="0" y="2273300"/>
                </a:lnTo>
                <a:lnTo>
                  <a:pt x="0" y="9144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p>
        </p:txBody>
      </p:sp>
      <p:sp>
        <p:nvSpPr>
          <p:cNvPr id="13" name="文本框 12"/>
          <p:cNvSpPr txBox="1"/>
          <p:nvPr/>
        </p:nvSpPr>
        <p:spPr>
          <a:xfrm>
            <a:off x="1981201" y="1812068"/>
            <a:ext cx="8229600" cy="1107440"/>
          </a:xfrm>
          <a:prstGeom prst="rect">
            <a:avLst/>
          </a:prstGeom>
          <a:noFill/>
        </p:spPr>
        <p:txBody>
          <a:bodyPr wrap="none" lIns="0" tIns="0" rIns="0" bIns="0" rtlCol="0" anchor="t">
            <a:spAutoFit/>
          </a:bodyPr>
          <a:lstStyle/>
          <a:p>
            <a:pPr algn="ctr"/>
            <a:r>
              <a:rPr lang="zh-CN" altLang="en-US" sz="7200" dirty="0">
                <a:solidFill>
                  <a:schemeClr val="bg1"/>
                </a:solidFill>
                <a:latin typeface="+mj-ea"/>
                <a:ea typeface="+mj-ea"/>
              </a:rPr>
              <a:t>汇报完毕，感谢</a:t>
            </a:r>
            <a:r>
              <a:rPr lang="zh-CN" altLang="en-US" sz="7200" dirty="0">
                <a:solidFill>
                  <a:schemeClr val="bg1"/>
                </a:solidFill>
                <a:latin typeface="+mj-ea"/>
                <a:ea typeface="+mj-ea"/>
              </a:rPr>
              <a:t>聆听</a:t>
            </a:r>
            <a:endParaRPr lang="zh-CN" altLang="en-US" sz="7200" dirty="0">
              <a:solidFill>
                <a:schemeClr val="bg1"/>
              </a:solidFill>
              <a:latin typeface="+mj-ea"/>
              <a:ea typeface="+mj-ea"/>
            </a:endParaRPr>
          </a:p>
        </p:txBody>
      </p:sp>
      <p:sp>
        <p:nvSpPr>
          <p:cNvPr id="19" name="文本框 18"/>
          <p:cNvSpPr txBox="1"/>
          <p:nvPr/>
        </p:nvSpPr>
        <p:spPr>
          <a:xfrm>
            <a:off x="3152775" y="4221480"/>
            <a:ext cx="14224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汇报人：</a:t>
            </a:r>
            <a:r>
              <a:rPr lang="zh-CN" altLang="en-US" sz="1600" dirty="0">
                <a:solidFill>
                  <a:schemeClr val="bg1"/>
                </a:solidFill>
                <a:latin typeface="+mn-ea"/>
              </a:rPr>
              <a:t>孙世宇</a:t>
            </a:r>
            <a:endParaRPr lang="zh-CN" altLang="en-US" sz="1600" dirty="0">
              <a:solidFill>
                <a:schemeClr val="bg1"/>
              </a:solidFill>
              <a:latin typeface="+mn-ea"/>
            </a:endParaRPr>
          </a:p>
        </p:txBody>
      </p:sp>
      <p:sp>
        <p:nvSpPr>
          <p:cNvPr id="22" name="文本框 21"/>
          <p:cNvSpPr txBox="1"/>
          <p:nvPr/>
        </p:nvSpPr>
        <p:spPr>
          <a:xfrm>
            <a:off x="7015480" y="4221480"/>
            <a:ext cx="2032000" cy="245745"/>
          </a:xfrm>
          <a:prstGeom prst="rect">
            <a:avLst/>
          </a:prstGeom>
          <a:noFill/>
        </p:spPr>
        <p:txBody>
          <a:bodyPr wrap="none" lIns="0" tIns="0" rIns="0" bIns="0" rtlCol="0" anchor="t">
            <a:spAutoFit/>
          </a:bodyPr>
          <a:lstStyle/>
          <a:p>
            <a:r>
              <a:rPr lang="zh-CN" altLang="en-US" sz="1600" dirty="0">
                <a:solidFill>
                  <a:schemeClr val="bg1"/>
                </a:solidFill>
                <a:latin typeface="+mn-ea"/>
              </a:rPr>
              <a:t>汇报时间：</a:t>
            </a:r>
            <a:r>
              <a:rPr lang="en-US" altLang="zh-CN" sz="1600" dirty="0">
                <a:solidFill>
                  <a:schemeClr val="bg1"/>
                </a:solidFill>
                <a:latin typeface="+mn-ea"/>
              </a:rPr>
              <a:t>2024-07-11</a:t>
            </a:r>
            <a:endParaRPr lang="en-US" altLang="zh-CN" sz="1600" dirty="0">
              <a:solidFill>
                <a:schemeClr val="bg1"/>
              </a:solidFill>
              <a:latin typeface="+mn-ea"/>
            </a:endParaRPr>
          </a:p>
        </p:txBody>
      </p:sp>
      <p:cxnSp>
        <p:nvCxnSpPr>
          <p:cNvPr id="23" name="直接连接符 22"/>
          <p:cNvCxnSpPr/>
          <p:nvPr/>
        </p:nvCxnSpPr>
        <p:spPr>
          <a:xfrm flipH="1">
            <a:off x="2029968" y="1116616"/>
            <a:ext cx="81564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168" y="148380"/>
            <a:ext cx="8482681"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研究背景</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6" name="文本框 15"/>
          <p:cNvSpPr txBox="1"/>
          <p:nvPr/>
        </p:nvSpPr>
        <p:spPr>
          <a:xfrm>
            <a:off x="189865" y="920115"/>
            <a:ext cx="11667490" cy="2306955"/>
          </a:xfrm>
          <a:prstGeom prst="rect">
            <a:avLst/>
          </a:prstGeom>
          <a:noFill/>
        </p:spPr>
        <p:txBody>
          <a:bodyPr wrap="square" rtlCol="0">
            <a:spAutoFit/>
          </a:bodyPr>
          <a:p>
            <a:r>
              <a:rPr>
                <a:latin typeface="宋体" panose="02010600030101010101" pitchFamily="2" charset="-122"/>
                <a:ea typeface="宋体" panose="02010600030101010101" pitchFamily="2" charset="-122"/>
                <a:cs typeface="宋体" panose="02010600030101010101" pitchFamily="2" charset="-122"/>
              </a:rPr>
              <a:t>主要的视听分离方法通常是为单耳视听分离设计的。然而，局限于单通道音频的场景缺乏对伴随空间音频的三维视觉场景的感知能力。虽然视听空间音频分离(AVSS)的研究</a:t>
            </a:r>
            <a:r>
              <a:rPr lang="zh-CN">
                <a:latin typeface="宋体" panose="02010600030101010101" pitchFamily="2" charset="-122"/>
                <a:ea typeface="宋体" panose="02010600030101010101" pitchFamily="2" charset="-122"/>
                <a:cs typeface="宋体" panose="02010600030101010101" pitchFamily="2" charset="-122"/>
              </a:rPr>
              <a:t>在很早就有过</a:t>
            </a:r>
            <a:r>
              <a:rPr>
                <a:latin typeface="宋体" panose="02010600030101010101" pitchFamily="2" charset="-122"/>
                <a:ea typeface="宋体" panose="02010600030101010101" pitchFamily="2" charset="-122"/>
                <a:cs typeface="宋体" panose="02010600030101010101" pitchFamily="2" charset="-122"/>
              </a:rPr>
              <a:t>尝试，但其局限性很大。例如，</a:t>
            </a:r>
            <a:r>
              <a:rPr lang="zh-CN">
                <a:latin typeface="宋体" panose="02010600030101010101" pitchFamily="2" charset="-122"/>
                <a:ea typeface="宋体" panose="02010600030101010101" pitchFamily="2" charset="-122"/>
                <a:cs typeface="宋体" panose="02010600030101010101" pitchFamily="2" charset="-122"/>
              </a:rPr>
              <a:t>在</a:t>
            </a:r>
            <a:r>
              <a:rPr lang="en-US" altLang="zh-CN">
                <a:latin typeface="Times New Roman" panose="02020603050405020304" charset="0"/>
                <a:ea typeface="宋体" panose="02010600030101010101" pitchFamily="2" charset="-122"/>
                <a:cs typeface="Times New Roman" panose="02020603050405020304" charset="0"/>
              </a:rPr>
              <a:t>”2.5D Visual Sound” </a:t>
            </a:r>
            <a:r>
              <a:rPr lang="zh-CN" altLang="en-US">
                <a:latin typeface="Times New Roman" panose="02020603050405020304" charset="0"/>
                <a:ea typeface="宋体" panose="02010600030101010101" pitchFamily="2" charset="-122"/>
                <a:cs typeface="Times New Roman" panose="02020603050405020304" charset="0"/>
              </a:rPr>
              <a:t>中</a:t>
            </a:r>
            <a:r>
              <a:rPr>
                <a:latin typeface="宋体" panose="02010600030101010101" pitchFamily="2" charset="-122"/>
                <a:ea typeface="宋体" panose="02010600030101010101" pitchFamily="2" charset="-122"/>
                <a:cs typeface="宋体" panose="02010600030101010101" pitchFamily="2" charset="-122"/>
              </a:rPr>
              <a:t>听众可以通过每只耳朵听到不同声强的混合空间音频来辨别钢琴和吉他的方向。与</a:t>
            </a:r>
            <a:r>
              <a:rPr lang="zh-CN">
                <a:latin typeface="宋体" panose="02010600030101010101" pitchFamily="2" charset="-122"/>
                <a:ea typeface="宋体" panose="02010600030101010101" pitchFamily="2" charset="-122"/>
                <a:cs typeface="宋体" panose="02010600030101010101" pitchFamily="2" charset="-122"/>
              </a:rPr>
              <a:t>单通道</a:t>
            </a:r>
            <a:r>
              <a:rPr>
                <a:latin typeface="宋体" panose="02010600030101010101" pitchFamily="2" charset="-122"/>
                <a:ea typeface="宋体" panose="02010600030101010101" pitchFamily="2" charset="-122"/>
                <a:cs typeface="宋体" panose="02010600030101010101" pitchFamily="2" charset="-122"/>
              </a:rPr>
              <a:t>不同，AVSS为听众提供了加身临其境的感知体验，从而使其成为一项新颖而具有挑战性的任务。现有的空间视听工作主要集中在空间音频生成。这包括将标准的单耳音频转换为双耳或双声声音。</a:t>
            </a:r>
            <a:r>
              <a:rPr lang="zh-CN">
                <a:latin typeface="宋体" panose="02010600030101010101" pitchFamily="2" charset="-122"/>
                <a:ea typeface="宋体" panose="02010600030101010101" pitchFamily="2" charset="-122"/>
                <a:cs typeface="宋体" panose="02010600030101010101" pitchFamily="2" charset="-122"/>
              </a:rPr>
              <a:t>在文章</a:t>
            </a:r>
            <a:r>
              <a:rPr lang="en-US">
                <a:latin typeface="Times New Roman" panose="02020603050405020304" charset="0"/>
                <a:ea typeface="宋体" panose="02010600030101010101" pitchFamily="2" charset="-122"/>
                <a:cs typeface="Times New Roman" panose="02020603050405020304" charset="0"/>
              </a:rPr>
              <a:t>”</a:t>
            </a:r>
            <a:r>
              <a:rPr>
                <a:latin typeface="Times New Roman" panose="02020603050405020304" charset="0"/>
                <a:ea typeface="宋体" panose="02010600030101010101" pitchFamily="2" charset="-122"/>
                <a:cs typeface="Times New Roman" panose="02020603050405020304" charset="0"/>
              </a:rPr>
              <a:t>Sep-stereo</a:t>
            </a:r>
            <a:r>
              <a:rPr lang="en-US">
                <a:latin typeface="Times New Roman" panose="02020603050405020304" charset="0"/>
                <a:ea typeface="宋体" panose="02010600030101010101" pitchFamily="2" charset="-122"/>
                <a:cs typeface="Times New Roman" panose="02020603050405020304" charset="0"/>
              </a:rPr>
              <a:t>”</a:t>
            </a:r>
            <a:r>
              <a:rPr lang="zh-CN" altLang="en-US">
                <a:latin typeface="Times New Roman" panose="02020603050405020304" charset="0"/>
                <a:ea typeface="宋体" panose="02010600030101010101" pitchFamily="2" charset="-122"/>
                <a:cs typeface="Times New Roman" panose="02020603050405020304" charset="0"/>
              </a:rPr>
              <a:t>中把单通道视听分离</a:t>
            </a:r>
            <a:r>
              <a:rPr>
                <a:latin typeface="宋体" panose="02010600030101010101" pitchFamily="2" charset="-122"/>
                <a:ea typeface="宋体" panose="02010600030101010101" pitchFamily="2" charset="-122"/>
                <a:cs typeface="宋体" panose="02010600030101010101" pitchFamily="2" charset="-122"/>
              </a:rPr>
              <a:t>视为以人为重新排列视觉信息为代价进行双耳音频重建。然而，这些方法缺乏足够的视听建模，在空间音频分离方面仍然存在领域差距。在本文中，</a:t>
            </a:r>
            <a:r>
              <a:rPr lang="zh-CN">
                <a:latin typeface="宋体" panose="02010600030101010101" pitchFamily="2" charset="-122"/>
                <a:ea typeface="宋体" panose="02010600030101010101" pitchFamily="2" charset="-122"/>
                <a:cs typeface="宋体" panose="02010600030101010101" pitchFamily="2" charset="-122"/>
              </a:rPr>
              <a:t>作者</a:t>
            </a:r>
            <a:r>
              <a:rPr>
                <a:latin typeface="宋体" panose="02010600030101010101" pitchFamily="2" charset="-122"/>
                <a:ea typeface="宋体" panose="02010600030101010101" pitchFamily="2" charset="-122"/>
                <a:cs typeface="宋体" panose="02010600030101010101" pitchFamily="2" charset="-122"/>
              </a:rPr>
              <a:t>通过同时考虑探测对象是什么和在哪里来解决视听空间音频分离问题。为了克服目前的限制，</a:t>
            </a:r>
            <a:r>
              <a:rPr lang="zh-CN">
                <a:latin typeface="宋体" panose="02010600030101010101" pitchFamily="2" charset="-122"/>
                <a:ea typeface="宋体" panose="02010600030101010101" pitchFamily="2" charset="-122"/>
                <a:cs typeface="宋体" panose="02010600030101010101" pitchFamily="2" charset="-122"/>
              </a:rPr>
              <a:t>文章</a:t>
            </a:r>
            <a:r>
              <a:rPr>
                <a:latin typeface="宋体" panose="02010600030101010101" pitchFamily="2" charset="-122"/>
                <a:ea typeface="宋体" panose="02010600030101010101" pitchFamily="2" charset="-122"/>
                <a:cs typeface="宋体" panose="02010600030101010101" pitchFamily="2" charset="-122"/>
              </a:rPr>
              <a:t>引入了一种新的位置引导视听空间音频分离(LAVSS)方法。</a:t>
            </a:r>
            <a:endParaRPr>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custDataLst>
              <p:tags r:id="rId4"/>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0"/>
            <a:ext cx="5778499" cy="6858000"/>
          </a:xfrm>
          <a:custGeom>
            <a:avLst/>
            <a:gdLst>
              <a:gd name="connsiteX0" fmla="*/ 0 w 6301463"/>
              <a:gd name="connsiteY0" fmla="*/ 0 h 6858000"/>
              <a:gd name="connsiteX1" fmla="*/ 4753077 w 6301463"/>
              <a:gd name="connsiteY1" fmla="*/ 0 h 6858000"/>
              <a:gd name="connsiteX2" fmla="*/ 4843289 w 6301463"/>
              <a:gd name="connsiteY2" fmla="*/ 69838 h 6858000"/>
              <a:gd name="connsiteX3" fmla="*/ 6299200 w 6301463"/>
              <a:gd name="connsiteY3" fmla="*/ 2273300 h 6858000"/>
              <a:gd name="connsiteX4" fmla="*/ 4490477 w 6301463"/>
              <a:gd name="connsiteY4" fmla="*/ 6720239 h 6858000"/>
              <a:gd name="connsiteX5" fmla="*/ 4392438 w 6301463"/>
              <a:gd name="connsiteY5" fmla="*/ 6858000 h 6858000"/>
              <a:gd name="connsiteX6" fmla="*/ 0 w 6301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1463" h="6858000">
                <a:moveTo>
                  <a:pt x="0" y="0"/>
                </a:moveTo>
                <a:lnTo>
                  <a:pt x="4753077" y="0"/>
                </a:lnTo>
                <a:lnTo>
                  <a:pt x="4843289" y="69838"/>
                </a:lnTo>
                <a:cubicBezTo>
                  <a:pt x="5553075" y="629246"/>
                  <a:pt x="6349471" y="1377686"/>
                  <a:pt x="6299200" y="2273300"/>
                </a:cubicBezTo>
                <a:cubicBezTo>
                  <a:pt x="6241389" y="3303257"/>
                  <a:pt x="5424707" y="5368733"/>
                  <a:pt x="4490477" y="6720239"/>
                </a:cubicBezTo>
                <a:lnTo>
                  <a:pt x="4392438" y="6858000"/>
                </a:lnTo>
                <a:lnTo>
                  <a:pt x="0" y="6858000"/>
                </a:lnTo>
                <a:close/>
              </a:path>
            </a:pathLst>
          </a:cu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accent2"/>
              </a:solidFill>
              <a:latin typeface="+mj-ea"/>
              <a:ea typeface="+mj-ea"/>
            </a:endParaRPr>
          </a:p>
        </p:txBody>
      </p:sp>
      <p:sp>
        <p:nvSpPr>
          <p:cNvPr id="3" name="文本框 2"/>
          <p:cNvSpPr txBox="1"/>
          <p:nvPr/>
        </p:nvSpPr>
        <p:spPr>
          <a:xfrm>
            <a:off x="1753666" y="2151727"/>
            <a:ext cx="2108200" cy="2554605"/>
          </a:xfrm>
          <a:prstGeom prst="rect">
            <a:avLst/>
          </a:prstGeom>
          <a:noFill/>
        </p:spPr>
        <p:txBody>
          <a:bodyPr wrap="none" lIns="0" tIns="0" rIns="0" bIns="0" rtlCol="0" anchor="t">
            <a:spAutoFit/>
          </a:bodyPr>
          <a:lstStyle/>
          <a:p>
            <a:pPr algn="l"/>
            <a:r>
              <a:rPr lang="en-US" altLang="zh-CN" sz="16600" dirty="0">
                <a:solidFill>
                  <a:schemeClr val="bg1"/>
                </a:solidFill>
                <a:latin typeface="+mj-ea"/>
                <a:ea typeface="+mj-ea"/>
              </a:rPr>
              <a:t>02</a:t>
            </a:r>
            <a:endParaRPr lang="zh-CN" altLang="en-US" sz="16600" dirty="0">
              <a:solidFill>
                <a:schemeClr val="bg1"/>
              </a:solidFill>
              <a:latin typeface="+mj-ea"/>
              <a:ea typeface="+mj-ea"/>
            </a:endParaRPr>
          </a:p>
        </p:txBody>
      </p:sp>
      <p:sp>
        <p:nvSpPr>
          <p:cNvPr id="4" name="文本框 3"/>
          <p:cNvSpPr txBox="1"/>
          <p:nvPr/>
        </p:nvSpPr>
        <p:spPr>
          <a:xfrm>
            <a:off x="4174637" y="2501900"/>
            <a:ext cx="307340" cy="1016000"/>
          </a:xfrm>
          <a:prstGeom prst="rect">
            <a:avLst/>
          </a:prstGeom>
          <a:noFill/>
        </p:spPr>
        <p:txBody>
          <a:bodyPr vert="eaVert" wrap="none" lIns="0" tIns="0" rIns="0" bIns="0" rtlCol="0" anchor="t">
            <a:spAutoFit/>
          </a:bodyPr>
          <a:lstStyle/>
          <a:p>
            <a:pPr algn="l"/>
            <a:r>
              <a:rPr lang="en-US" altLang="zh-CN" sz="2000" dirty="0">
                <a:solidFill>
                  <a:schemeClr val="bg1"/>
                </a:solidFill>
              </a:rPr>
              <a:t>PART TWO</a:t>
            </a:r>
            <a:endParaRPr lang="zh-CN" altLang="en-US" sz="2000" dirty="0">
              <a:solidFill>
                <a:schemeClr val="bg1"/>
              </a:solidFill>
            </a:endParaRPr>
          </a:p>
        </p:txBody>
      </p:sp>
      <p:sp>
        <p:nvSpPr>
          <p:cNvPr id="6" name="文本框 5"/>
          <p:cNvSpPr txBox="1"/>
          <p:nvPr/>
        </p:nvSpPr>
        <p:spPr>
          <a:xfrm>
            <a:off x="6778625" y="2736215"/>
            <a:ext cx="3657600" cy="1107440"/>
          </a:xfrm>
          <a:prstGeom prst="rect">
            <a:avLst/>
          </a:prstGeom>
          <a:noFill/>
        </p:spPr>
        <p:txBody>
          <a:bodyPr wrap="none" lIns="0" tIns="0" rIns="0" bIns="0" rtlCol="0" anchor="t">
            <a:spAutoFit/>
          </a:bodyPr>
          <a:lstStyle/>
          <a:p>
            <a:pPr algn="ctr"/>
            <a:r>
              <a:rPr kumimoji="1" lang="zh-CN" altLang="en-US" sz="7200" dirty="0">
                <a:solidFill>
                  <a:schemeClr val="accent1">
                    <a:lumMod val="100000"/>
                  </a:schemeClr>
                </a:solidFill>
                <a:latin typeface="+mj-ea"/>
                <a:ea typeface="+mj-ea"/>
              </a:rPr>
              <a:t>相关</a:t>
            </a:r>
            <a:r>
              <a:rPr kumimoji="1" lang="zh-CN" altLang="en-US" sz="7200" dirty="0">
                <a:solidFill>
                  <a:schemeClr val="accent1">
                    <a:lumMod val="100000"/>
                  </a:schemeClr>
                </a:solidFill>
                <a:latin typeface="+mj-ea"/>
                <a:ea typeface="+mj-ea"/>
              </a:rPr>
              <a:t>工作</a:t>
            </a:r>
            <a:endParaRPr kumimoji="1" lang="zh-CN" altLang="en-US" sz="7200" dirty="0">
              <a:solidFill>
                <a:schemeClr val="accent1">
                  <a:lumMod val="100000"/>
                </a:schemeClr>
              </a:solidFill>
              <a:latin typeface="+mj-ea"/>
              <a:ea typeface="+mj-ea"/>
            </a:endParaRPr>
          </a:p>
        </p:txBody>
      </p:sp>
      <p:sp>
        <p:nvSpPr>
          <p:cNvPr id="8" name="矩形 7"/>
          <p:cNvSpPr/>
          <p:nvPr/>
        </p:nvSpPr>
        <p:spPr>
          <a:xfrm>
            <a:off x="1" y="2501900"/>
            <a:ext cx="228600" cy="174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pic>
        <p:nvPicPr>
          <p:cNvPr id="14" name="图片 13" descr="微信图片_20231116114937"/>
          <p:cNvPicPr>
            <a:picLocks noChangeAspect="1"/>
          </p:cNvPicPr>
          <p:nvPr>
            <p:custDataLst>
              <p:tags r:id="rId1"/>
            </p:custDataLst>
          </p:nvPr>
        </p:nvPicPr>
        <p:blipFill>
          <a:blip r:embed="rId2"/>
          <a:stretch>
            <a:fillRect/>
          </a:stretch>
        </p:blipFill>
        <p:spPr>
          <a:xfrm>
            <a:off x="9258300" y="5800090"/>
            <a:ext cx="2933700" cy="868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accent1"/>
                </a:solidFill>
                <a:effectLst/>
                <a:uLnTx/>
                <a:uFillTx/>
                <a:latin typeface="+mj-ea"/>
                <a:ea typeface="+mj-ea"/>
                <a:sym typeface="+mn-ea"/>
              </a:rPr>
              <a:t>模型架构</a:t>
            </a:r>
            <a:endParaRPr kumimoji="0" lang="zh-CN" altLang="en-US"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8" name="文本框 7"/>
          <p:cNvSpPr txBox="1"/>
          <p:nvPr/>
        </p:nvSpPr>
        <p:spPr>
          <a:xfrm>
            <a:off x="11767185" y="5811520"/>
            <a:ext cx="427355" cy="275590"/>
          </a:xfrm>
          <a:prstGeom prst="rect">
            <a:avLst/>
          </a:prstGeom>
          <a:noFill/>
        </p:spPr>
        <p:txBody>
          <a:bodyPr wrap="square" rtlCol="0">
            <a:spAutoFit/>
          </a:bodyPr>
          <a:p>
            <a:r>
              <a:rPr lang="en-US" altLang="zh-CN" sz="1200"/>
              <a:t>[1]</a:t>
            </a:r>
            <a:endParaRPr lang="en-US" altLang="zh-CN" sz="1200"/>
          </a:p>
        </p:txBody>
      </p:sp>
      <p:sp>
        <p:nvSpPr>
          <p:cNvPr id="2" name="文本框 1"/>
          <p:cNvSpPr txBox="1"/>
          <p:nvPr>
            <p:custDataLst>
              <p:tags r:id="rId4"/>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3" name="图片 2"/>
          <p:cNvPicPr>
            <a:picLocks noChangeAspect="1"/>
          </p:cNvPicPr>
          <p:nvPr/>
        </p:nvPicPr>
        <p:blipFill>
          <a:blip r:embed="rId5"/>
          <a:stretch>
            <a:fillRect/>
          </a:stretch>
        </p:blipFill>
        <p:spPr>
          <a:xfrm>
            <a:off x="189865" y="1360170"/>
            <a:ext cx="11748770" cy="45224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Vision-Position Embedding Framework</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1028700"/>
                <a:ext cx="11811000" cy="1494790"/>
              </a:xfrm>
              <a:prstGeom prst="rect">
                <a:avLst/>
              </a:prstGeom>
              <a:noFill/>
            </p:spPr>
            <p:txBody>
              <a:bodyPr wrap="square" rtlCol="0" anchor="t">
                <a:spAutoFit/>
              </a:bodyPr>
              <a:p>
                <a:r>
                  <a:rPr b="1"/>
                  <a:t>Vision network</a:t>
                </a:r>
                <a:r>
                  <a:rPr lang="en-US"/>
                  <a:t>.</a:t>
                </a:r>
                <a:r>
                  <a:t>为了精确定位可听物体，</a:t>
                </a:r>
                <a:r>
                  <a:rPr lang="zh-CN"/>
                  <a:t>作者</a:t>
                </a:r>
                <a:r>
                  <a:t>选择了广泛使用的检测器Faster RCNN。所有可能的物体</a:t>
                </a:r>
                <a14:m>
                  <m:oMath xmlns:m="http://schemas.openxmlformats.org/officeDocument/2006/math">
                    <m:r>
                      <a:rPr lang="en-US" i="1">
                        <a:latin typeface="Cambria Math" panose="02040503050406030204" charset="0"/>
                        <a:cs typeface="Cambria Math" panose="02040503050406030204" charset="0"/>
                      </a:rPr>
                      <m:t>𝑃</m:t>
                    </m:r>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𝑃</m:t>
                        </m:r>
                      </m:e>
                      <m:sub>
                        <m:r>
                          <a:rPr lang="en-US" i="1">
                            <a:latin typeface="Cambria Math" panose="02040503050406030204" charset="0"/>
                            <a:cs typeface="Cambria Math" panose="02040503050406030204" charset="0"/>
                          </a:rPr>
                          <m:t>1</m:t>
                        </m:r>
                      </m:sub>
                    </m:sSub>
                    <m:r>
                      <a:rPr lang="en-US" i="1">
                        <a:latin typeface="Cambria Math" panose="02040503050406030204" charset="0"/>
                        <a:cs typeface="Cambria Math" panose="02040503050406030204" charset="0"/>
                      </a:rPr>
                      <m:t>,...,</m:t>
                    </m:r>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𝑃</m:t>
                        </m:r>
                      </m:e>
                      <m:sub>
                        <m:r>
                          <a:rPr lang="en-US" i="1">
                            <a:latin typeface="Cambria Math" panose="02040503050406030204" charset="0"/>
                            <a:cs typeface="Cambria Math" panose="02040503050406030204" charset="0"/>
                          </a:rPr>
                          <m:t>𝑁</m:t>
                        </m:r>
                      </m:sub>
                    </m:sSub>
                    <m:r>
                      <a:rPr lang="en-US" i="1">
                        <a:latin typeface="Cambria Math" panose="02040503050406030204" charset="0"/>
                        <a:cs typeface="Cambria Math" panose="02040503050406030204" charset="0"/>
                      </a:rPr>
                      <m:t>}</m:t>
                    </m:r>
                  </m:oMath>
                </a14:m>
                <a:r>
                  <a:t>为每个视频检测。给定视频帧V，所有对象的检测由四个项</a:t>
                </a:r>
                <a14:m>
                  <m:oMath xmlns:m="http://schemas.openxmlformats.org/officeDocument/2006/math">
                    <m:r>
                      <a:rPr lang="en-US" i="1">
                        <a:latin typeface="Cambria Math" panose="02040503050406030204" charset="0"/>
                        <a:cs typeface="Cambria Math" panose="02040503050406030204" charset="0"/>
                      </a:rPr>
                      <m:t>{(</m:t>
                    </m:r>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𝑀</m:t>
                        </m:r>
                      </m:e>
                      <m:sub>
                        <m:r>
                          <a:rPr lang="en-US" i="1">
                            <a:latin typeface="Cambria Math" panose="02040503050406030204" charset="0"/>
                            <a:cs typeface="Cambria Math" panose="02040503050406030204" charset="0"/>
                          </a:rPr>
                          <m:t>𝑉</m:t>
                        </m:r>
                      </m:sub>
                      <m:sup>
                        <m:r>
                          <a:rPr lang="en-US" i="1">
                            <a:latin typeface="Cambria Math" panose="02040503050406030204" charset="0"/>
                            <a:cs typeface="Cambria Math" panose="02040503050406030204" charset="0"/>
                          </a:rPr>
                          <m:t>𝑛</m:t>
                        </m:r>
                      </m:sup>
                    </m:sSubSup>
                    <m:r>
                      <a:rPr lang="en-US" i="1">
                        <a:latin typeface="Cambria Math" panose="02040503050406030204" charset="0"/>
                        <a:cs typeface="Cambria Math" panose="02040503050406030204" charset="0"/>
                      </a:rPr>
                      <m:t>,</m:t>
                    </m:r>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𝑉</m:t>
                        </m:r>
                      </m:sub>
                      <m:sup>
                        <m:r>
                          <a:rPr lang="en-US" i="1">
                            <a:latin typeface="Cambria Math" panose="02040503050406030204" charset="0"/>
                            <a:cs typeface="Cambria Math" panose="02040503050406030204" charset="0"/>
                          </a:rPr>
                          <m:t>𝑛</m:t>
                        </m:r>
                      </m:sup>
                    </m:sSubSup>
                    <m:r>
                      <a:rPr lang="en-US" i="1">
                        <a:latin typeface="Cambria Math" panose="02040503050406030204" charset="0"/>
                        <a:cs typeface="Cambria Math" panose="02040503050406030204" charset="0"/>
                      </a:rPr>
                      <m:t>,</m:t>
                    </m:r>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𝑃</m:t>
                        </m:r>
                      </m:e>
                      <m:sub>
                        <m:r>
                          <a:rPr lang="en-US" i="1">
                            <a:latin typeface="Cambria Math" panose="02040503050406030204" charset="0"/>
                            <a:cs typeface="Cambria Math" panose="02040503050406030204" charset="0"/>
                          </a:rPr>
                          <m:t>𝑉</m:t>
                        </m:r>
                      </m:sub>
                      <m:sup>
                        <m:r>
                          <a:rPr lang="en-US" i="1">
                            <a:latin typeface="Cambria Math" panose="02040503050406030204" charset="0"/>
                            <a:cs typeface="Cambria Math" panose="02040503050406030204" charset="0"/>
                          </a:rPr>
                          <m:t>𝑛</m:t>
                        </m:r>
                      </m:sup>
                    </m:sSubSup>
                    <m:r>
                      <a:rPr lang="en-US" i="1">
                        <a:latin typeface="Cambria Math" panose="02040503050406030204" charset="0"/>
                        <a:cs typeface="Cambria Math" panose="02040503050406030204" charset="0"/>
                      </a:rPr>
                      <m:t>,</m:t>
                    </m:r>
                    <m:sSubSup>
                      <m:sSubSupPr>
                        <m:ctrlPr>
                          <a:rPr lang="en-US" i="1">
                            <a:latin typeface="Cambria Math" panose="02040503050406030204" charset="0"/>
                            <a:cs typeface="Cambria Math" panose="02040503050406030204" charset="0"/>
                          </a:rPr>
                        </m:ctrlPr>
                      </m:sSubSupPr>
                      <m:e>
                        <m:r>
                          <a:rPr lang="en-US" i="1">
                            <a:latin typeface="Cambria Math" panose="02040503050406030204" charset="0"/>
                            <a:cs typeface="Cambria Math" panose="02040503050406030204" charset="0"/>
                          </a:rPr>
                          <m:t>𝐵</m:t>
                        </m:r>
                      </m:e>
                      <m:sub>
                        <m:r>
                          <a:rPr lang="en-US" i="1">
                            <a:latin typeface="Cambria Math" panose="02040503050406030204" charset="0"/>
                            <a:cs typeface="Cambria Math" panose="02040503050406030204" charset="0"/>
                          </a:rPr>
                          <m:t>𝑉</m:t>
                        </m:r>
                      </m:sub>
                      <m:sup>
                        <m:r>
                          <a:rPr lang="en-US" i="1">
                            <a:latin typeface="Cambria Math" panose="02040503050406030204" charset="0"/>
                            <a:cs typeface="Cambria Math" panose="02040503050406030204" charset="0"/>
                          </a:rPr>
                          <m:t>𝑛</m:t>
                        </m:r>
                      </m:sup>
                    </m:sSubSup>
                    <m:r>
                      <a:rPr lang="en-US" i="1">
                        <a:latin typeface="Cambria Math" panose="02040503050406030204" charset="0"/>
                        <a:cs typeface="Cambria Math" panose="02040503050406030204" charset="0"/>
                      </a:rPr>
                      <m:t>)}</m:t>
                    </m:r>
                  </m:oMath>
                </a14:m>
                <a:r>
                  <a:t>组成，表示每个检测对象的帧索引</a:t>
                </a:r>
                <a14:m>
                  <m:oMath xmlns:m="http://schemas.openxmlformats.org/officeDocument/2006/math">
                    <m:r>
                      <a:rPr lang="en-US" i="1">
                        <a:latin typeface="Cambria Math" panose="02040503050406030204" charset="0"/>
                        <a:cs typeface="Cambria Math" panose="02040503050406030204" charset="0"/>
                      </a:rPr>
                      <m:t>𝑀</m:t>
                    </m:r>
                  </m:oMath>
                </a14:m>
                <a:r>
                  <a:t>、仪器类别</a:t>
                </a:r>
                <a14:m>
                  <m:oMath xmlns:m="http://schemas.openxmlformats.org/officeDocument/2006/math">
                    <m:r>
                      <a:rPr lang="en-US" i="1">
                        <a:latin typeface="Cambria Math" panose="02040503050406030204" charset="0"/>
                        <a:cs typeface="Cambria Math" panose="02040503050406030204" charset="0"/>
                      </a:rPr>
                      <m:t>𝐶</m:t>
                    </m:r>
                  </m:oMath>
                </a14:m>
                <a:r>
                  <a:t>、检测置信概率</a:t>
                </a:r>
                <a14:m>
                  <m:oMath xmlns:m="http://schemas.openxmlformats.org/officeDocument/2006/math">
                    <m:r>
                      <a:rPr lang="en-US" i="1">
                        <a:latin typeface="Cambria Math" panose="02040503050406030204" charset="0"/>
                        <a:cs typeface="Cambria Math" panose="02040503050406030204" charset="0"/>
                      </a:rPr>
                      <m:t>𝑃</m:t>
                    </m:r>
                  </m:oMath>
                </a14:m>
                <a:r>
                  <a:t>和边界框</a:t>
                </a:r>
                <a14:m>
                  <m:oMath xmlns:m="http://schemas.openxmlformats.org/officeDocument/2006/math">
                    <m:r>
                      <a:rPr lang="en-US" i="1">
                        <a:latin typeface="Cambria Math" panose="02040503050406030204" charset="0"/>
                        <a:cs typeface="Cambria Math" panose="02040503050406030204" charset="0"/>
                      </a:rPr>
                      <m:t>𝐵</m:t>
                    </m:r>
                  </m:oMath>
                </a14:m>
                <a:r>
                  <a:t>。然后，在所有检测到的对象中筛选出一个置信度得分最高的对象作为每个独奏视频帧的可听对象。对于视觉特征提取，对象被调整大小并传递到预训练的ResNet-18网络。在最后一个完全连接层之前得到视觉嵌入</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𝐹</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𝐻</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𝑊</m:t>
                        </m:r>
                      </m:sup>
                    </m:sSup>
                  </m:oMath>
                </a14:m>
                <a:r>
                  <a:rPr lang="zh-CN" altLang="en-US">
                    <a:latin typeface="Cambria Math" panose="02040503050406030204" charset="0"/>
                    <a:cs typeface="Cambria Math" panose="02040503050406030204" charset="0"/>
                  </a:rPr>
                  <a:t>。</a:t>
                </a:r>
                <a:endParaRPr lang="en-US" altLang="zh-CN">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9865" y="1028700"/>
                <a:ext cx="11811000" cy="1494790"/>
              </a:xfrm>
              <a:prstGeom prst="rect">
                <a:avLst/>
              </a:prstGeom>
              <a:blipFill rotWithShape="1">
                <a:blip r:embed="rId4"/>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2793365" y="3355340"/>
            <a:ext cx="5831840" cy="2382520"/>
          </a:xfrm>
          <a:prstGeom prst="rect">
            <a:avLst/>
          </a:prstGeom>
        </p:spPr>
      </p:pic>
      <p:sp>
        <p:nvSpPr>
          <p:cNvPr id="8" name="文本框 7"/>
          <p:cNvSpPr txBox="1"/>
          <p:nvPr/>
        </p:nvSpPr>
        <p:spPr>
          <a:xfrm>
            <a:off x="8731250" y="5579745"/>
            <a:ext cx="427355" cy="275590"/>
          </a:xfrm>
          <a:prstGeom prst="rect">
            <a:avLst/>
          </a:prstGeom>
          <a:noFill/>
        </p:spPr>
        <p:txBody>
          <a:bodyPr wrap="square" rtlCol="0">
            <a:spAutoFit/>
          </a:bodyPr>
          <a:p>
            <a:r>
              <a:rPr lang="en-US" altLang="zh-CN" sz="1200"/>
              <a:t>[1]</a:t>
            </a:r>
            <a:endParaRPr lang="en-US" altLang="zh-CN" sz="1200"/>
          </a:p>
        </p:txBody>
      </p:sp>
      <p:sp>
        <p:nvSpPr>
          <p:cNvPr id="3" name="文本框 2"/>
          <p:cNvSpPr txBox="1"/>
          <p:nvPr>
            <p:custDataLst>
              <p:tags r:id="rId6"/>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Vision-Position Embedding Framework</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1028700"/>
                <a:ext cx="11811000" cy="1198880"/>
              </a:xfrm>
              <a:prstGeom prst="rect">
                <a:avLst/>
              </a:prstGeom>
              <a:noFill/>
            </p:spPr>
            <p:txBody>
              <a:bodyPr wrap="square" rtlCol="0" anchor="t">
                <a:spAutoFit/>
              </a:bodyPr>
              <a:p>
                <a:r>
                  <a:rPr lang="zh-CN" altLang="en-US">
                    <a:latin typeface="Cambria Math" panose="02040503050406030204" charset="0"/>
                    <a:cs typeface="Cambria Math" panose="02040503050406030204" charset="0"/>
                    <a:sym typeface="+mn-ea"/>
                  </a:rPr>
                  <a:t>Position network</a:t>
                </a:r>
                <a:r>
                  <a:rPr lang="en-US" altLang="zh-CN">
                    <a:latin typeface="Cambria Math" panose="02040503050406030204" charset="0"/>
                    <a:cs typeface="Cambria Math" panose="02040503050406030204" charset="0"/>
                    <a:sym typeface="+mn-ea"/>
                  </a:rPr>
                  <a:t>.</a:t>
                </a:r>
                <a:r>
                  <a:rPr lang="zh-CN" altLang="en-US">
                    <a:latin typeface="Cambria Math" panose="02040503050406030204" charset="0"/>
                    <a:cs typeface="Cambria Math" panose="02040503050406030204" charset="0"/>
                    <a:sym typeface="+mn-ea"/>
                  </a:rPr>
                  <a:t>作者</a:t>
                </a:r>
                <a:r>
                  <a:rPr lang="en-US" altLang="zh-CN">
                    <a:latin typeface="Cambria Math" panose="02040503050406030204" charset="0"/>
                    <a:cs typeface="Cambria Math" panose="02040503050406030204" charset="0"/>
                    <a:sym typeface="+mn-ea"/>
                  </a:rPr>
                  <a:t>利用位置表示作为一种新的构成模态，并展示了嵌入空间音频中的空间分布的关联。受Transformer和NeRF中的位置编码的启发，</a:t>
                </a:r>
                <a:r>
                  <a:rPr lang="zh-CN" altLang="en-US">
                    <a:latin typeface="Cambria Math" panose="02040503050406030204" charset="0"/>
                    <a:cs typeface="Cambria Math" panose="02040503050406030204" charset="0"/>
                    <a:sym typeface="+mn-ea"/>
                  </a:rPr>
                  <a:t>作者</a:t>
                </a:r>
                <a:r>
                  <a:rPr lang="en-US" altLang="zh-CN">
                    <a:latin typeface="Cambria Math" panose="02040503050406030204" charset="0"/>
                    <a:cs typeface="Cambria Math" panose="02040503050406030204" charset="0"/>
                    <a:sym typeface="+mn-ea"/>
                  </a:rPr>
                  <a:t>考虑如何将可听对象区域的位置表示编码到更高维度的空间中。</a:t>
                </a:r>
                <a:r>
                  <a:rPr lang="zh-CN" altLang="en-US">
                    <a:latin typeface="Cambria Math" panose="02040503050406030204" charset="0"/>
                    <a:cs typeface="Cambria Math" panose="02040503050406030204" charset="0"/>
                    <a:sym typeface="+mn-ea"/>
                  </a:rPr>
                  <a:t>本文</a:t>
                </a:r>
                <a:r>
                  <a:rPr lang="en-US" altLang="zh-CN">
                    <a:latin typeface="Cambria Math" panose="02040503050406030204" charset="0"/>
                    <a:cs typeface="Cambria Math" panose="02040503050406030204" charset="0"/>
                    <a:sym typeface="+mn-ea"/>
                  </a:rPr>
                  <a:t>利用二维位置编码来检测物体的空间坐标，从而迫使位置网络近似更高的频率函数并引导空间音频分离。这里函数</a:t>
                </a:r>
                <a14:m>
                  <m:oMath xmlns:m="http://schemas.openxmlformats.org/officeDocument/2006/math">
                    <m:r>
                      <m:rPr>
                        <m:sty m:val="p"/>
                      </m:rPr>
                      <a:rPr lang="en-US" altLang="zh-CN">
                        <a:latin typeface="Cambria Math" panose="02040503050406030204" charset="0"/>
                        <a:cs typeface="Cambria Math" panose="02040503050406030204" charset="0"/>
                        <a:sym typeface="+mn-ea"/>
                      </a:rPr>
                      <m:t>γ</m:t>
                    </m:r>
                    <m:r>
                      <a:rPr lang="en-US" altLang="zh-CN">
                        <a:latin typeface="Cambria Math" panose="02040503050406030204" charset="0"/>
                        <a:cs typeface="Cambria Math" panose="02040503050406030204" charset="0"/>
                        <a:sym typeface="+mn-ea"/>
                      </a:rPr>
                      <m:t>(∙)</m:t>
                    </m:r>
                  </m:oMath>
                </a14:m>
                <a:r>
                  <a:rPr lang="en-US" altLang="zh-CN">
                    <a:latin typeface="Cambria Math" panose="02040503050406030204" charset="0"/>
                    <a:cs typeface="Cambria Math" panose="02040503050406030204" charset="0"/>
                    <a:sym typeface="+mn-ea"/>
                  </a:rPr>
                  <a:t>表示从低维空间到高维空间的映射函数</a:t>
                </a:r>
                <a:r>
                  <a:rPr lang="zh-CN" altLang="en-US">
                    <a:latin typeface="Cambria Math" panose="02040503050406030204" charset="0"/>
                    <a:cs typeface="Cambria Math" panose="02040503050406030204" charset="0"/>
                    <a:sym typeface="+mn-ea"/>
                  </a:rPr>
                  <a:t>。</a:t>
                </a:r>
                <a:endParaRPr lang="zh-CN" altLang="en-US">
                  <a:latin typeface="Cambria Math" panose="02040503050406030204" charset="0"/>
                  <a:cs typeface="Cambria Math" panose="02040503050406030204"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9865" y="1028700"/>
                <a:ext cx="11811000" cy="1198880"/>
              </a:xfrm>
              <a:prstGeom prst="rect">
                <a:avLst/>
              </a:prstGeom>
              <a:blipFill rotWithShape="1">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3380105" y="2209800"/>
            <a:ext cx="5428615" cy="664210"/>
          </a:xfrm>
          <a:prstGeom prst="rect">
            <a:avLst/>
          </a:prstGeom>
        </p:spPr>
      </p:pic>
      <p:sp>
        <p:nvSpPr>
          <p:cNvPr id="8" name="文本框 7"/>
          <p:cNvSpPr txBox="1"/>
          <p:nvPr/>
        </p:nvSpPr>
        <p:spPr>
          <a:xfrm>
            <a:off x="8874760" y="2613025"/>
            <a:ext cx="427355" cy="275590"/>
          </a:xfrm>
          <a:prstGeom prst="rect">
            <a:avLst/>
          </a:prstGeom>
          <a:noFill/>
        </p:spPr>
        <p:txBody>
          <a:bodyPr wrap="square" rtlCol="0">
            <a:spAutoFit/>
          </a:bodyPr>
          <a:p>
            <a:r>
              <a:rPr lang="en-US" altLang="zh-CN" sz="1200"/>
              <a:t>[1]</a:t>
            </a:r>
            <a:endParaRPr lang="en-US" altLang="zh-CN" sz="1200"/>
          </a:p>
        </p:txBody>
      </p:sp>
      <mc:AlternateContent xmlns:mc="http://schemas.openxmlformats.org/markup-compatibility/2006">
        <mc:Choice xmlns:a14="http://schemas.microsoft.com/office/drawing/2010/main" Requires="a14">
          <p:sp>
            <p:nvSpPr>
              <p:cNvPr id="5" name="文本框 4"/>
              <p:cNvSpPr txBox="1"/>
              <p:nvPr/>
            </p:nvSpPr>
            <p:spPr>
              <a:xfrm>
                <a:off x="193675" y="2936875"/>
                <a:ext cx="11810365" cy="1502410"/>
              </a:xfrm>
              <a:prstGeom prst="rect">
                <a:avLst/>
              </a:prstGeom>
              <a:noFill/>
            </p:spPr>
            <p:txBody>
              <a:bodyPr wrap="square" rtlCol="0" anchor="t">
                <a:spAutoFit/>
              </a:bodyPr>
              <a:p>
                <a:r>
                  <a:rPr lang="zh-CN" altLang="en-US"/>
                  <a:t>这个正弦函数同时应用于(x, y)中的二维坐标(它们被归一化为范围[- 1,1])，以便通过伽马编码扩展到更高的维度。在实验中，作者对γ(x, y)设置D = 16，相对于大小为1280 × 720的整个视频帧，对检测到的目标区域中的每个像素进行编码。然后通过上式得到一个大小为</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𝑒</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𝐻</m:t>
                        </m:r>
                      </m:e>
                      <m:sub>
                        <m:r>
                          <a:rPr lang="en-US" altLang="zh-CN" i="1">
                            <a:latin typeface="Cambria Math" panose="02040503050406030204" charset="0"/>
                            <a:cs typeface="Cambria Math" panose="02040503050406030204" charset="0"/>
                          </a:rPr>
                          <m:t>𝑏</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𝑊</m:t>
                        </m:r>
                      </m:e>
                      <m:sub>
                        <m:r>
                          <a:rPr lang="en-US" altLang="zh-CN" i="1">
                            <a:latin typeface="Cambria Math" panose="02040503050406030204" charset="0"/>
                            <a:cs typeface="Cambria Math" panose="02040503050406030204" charset="0"/>
                          </a:rPr>
                          <m:t>𝑏</m:t>
                        </m:r>
                      </m:sub>
                    </m:sSub>
                  </m:oMath>
                </a14:m>
                <a:r>
                  <a:rPr lang="zh-CN" altLang="en-US"/>
                  <a:t>的张量，其中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𝑒</m:t>
                        </m:r>
                      </m:sub>
                    </m:sSub>
                  </m:oMath>
                </a14:m>
                <a:r>
                  <a:rPr lang="zh-CN" altLang="en-US"/>
                  <a:t> = 64表示编码位置嵌入的维数。对于位置特征提取，首先对编码特征进行自适应最大池化，然后进行多层感知(MLP)。最后将位置特征转换为</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𝐹</m:t>
                        </m:r>
                      </m:e>
                      <m:sub>
                        <m:r>
                          <a:rPr lang="en-US" i="1">
                            <a:latin typeface="Cambria Math" panose="02040503050406030204" charset="0"/>
                            <a:cs typeface="Cambria Math" panose="02040503050406030204" charset="0"/>
                          </a:rPr>
                          <m:t>𝑝</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𝑝</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𝐻</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𝑊</m:t>
                        </m:r>
                      </m:sup>
                    </m:sSup>
                  </m:oMath>
                </a14:m>
                <a:r>
                  <a:rPr lang="zh-CN" altLang="en-US"/>
                  <a:t>，其中</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𝑝</m:t>
                        </m:r>
                      </m:sub>
                    </m:sSub>
                  </m:oMath>
                </a14:m>
                <a:r>
                  <a:rPr lang="zh-CN" altLang="en-US"/>
                  <a:t>等于上一节的视觉特征维数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m:t>
                        </m:r>
                      </m:e>
                      <m:sub>
                        <m:r>
                          <a:rPr lang="en-US" i="1">
                            <a:latin typeface="Cambria Math" panose="02040503050406030204" charset="0"/>
                            <a:cs typeface="Cambria Math" panose="02040503050406030204" charset="0"/>
                          </a:rPr>
                          <m:t>𝑣</m:t>
                        </m:r>
                      </m:sub>
                    </m:sSub>
                  </m:oMath>
                </a14:m>
                <a:r>
                  <a:rPr lang="zh-CN" altLang="en-US"/>
                  <a:t>。</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193675" y="2936875"/>
                <a:ext cx="11810365" cy="1502410"/>
              </a:xfrm>
              <a:prstGeom prst="rect">
                <a:avLst/>
              </a:prstGeom>
              <a:blipFill rotWithShape="1">
                <a:blip r:embed="rId6"/>
                <a:stretch>
                  <a:fillRect r="-457"/>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3700780" y="4394200"/>
            <a:ext cx="4787900" cy="1733550"/>
          </a:xfrm>
          <a:prstGeom prst="rect">
            <a:avLst/>
          </a:prstGeom>
        </p:spPr>
      </p:pic>
      <p:sp>
        <p:nvSpPr>
          <p:cNvPr id="12" name="文本框 11"/>
          <p:cNvSpPr txBox="1"/>
          <p:nvPr/>
        </p:nvSpPr>
        <p:spPr>
          <a:xfrm>
            <a:off x="8551545" y="5795645"/>
            <a:ext cx="42735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8"/>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VP Cross Attention Module</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9865" y="1028700"/>
                <a:ext cx="11811000" cy="942340"/>
              </a:xfrm>
              <a:prstGeom prst="rect">
                <a:avLst/>
              </a:prstGeom>
              <a:noFill/>
            </p:spPr>
            <p:txBody>
              <a:bodyPr wrap="square" rtlCol="0" anchor="t">
                <a:spAutoFit/>
              </a:bodyPr>
              <a:p>
                <a:r>
                  <a:rPr lang="zh-CN" altLang="en-US">
                    <a:latin typeface="Cambria Math" panose="02040503050406030204" charset="0"/>
                    <a:cs typeface="Cambria Math" panose="02040503050406030204" charset="0"/>
                    <a:sym typeface="+mn-ea"/>
                  </a:rPr>
                  <a:t>VP交叉注意模块，将视觉位置嵌入与空间位置嵌入相结合。如图所示，VP交叉注意模块由CMA块和卷积层组成。例如，给定一个输入查询</a:t>
                </a:r>
                <a14:m>
                  <m:oMath xmlns:m="http://schemas.openxmlformats.org/officeDocument/2006/math">
                    <m:r>
                      <a:rPr lang="en-US" altLang="zh-CN" i="1">
                        <a:latin typeface="Cambria Math" panose="02040503050406030204" charset="0"/>
                        <a:cs typeface="Cambria Math" panose="02040503050406030204" charset="0"/>
                        <a:sym typeface="+mn-ea"/>
                      </a:rPr>
                      <m:t>𝑀</m:t>
                    </m:r>
                    <m:r>
                      <a:rPr lang="en-US" altLang="zh-CN" i="1">
                        <a:latin typeface="Cambria Math" panose="02040503050406030204" charset="0"/>
                        <a:cs typeface="Cambria Math" panose="02040503050406030204" charset="0"/>
                        <a:sym typeface="+mn-ea"/>
                      </a:rPr>
                      <m:t>∈</m:t>
                    </m:r>
                    <m:sSup>
                      <m:sSupPr>
                        <m:ctrlPr>
                          <a:rPr lang="en-US" altLang="zh-CN" i="1">
                            <a:latin typeface="Cambria Math" panose="02040503050406030204" charset="0"/>
                            <a:cs typeface="Cambria Math" panose="02040503050406030204" charset="0"/>
                            <a:sym typeface="+mn-ea"/>
                          </a:rPr>
                        </m:ctrlPr>
                      </m:sSupPr>
                      <m:e>
                        <m:r>
                          <a:rPr lang="en-US" altLang="zh-CN" i="1">
                            <a:latin typeface="Cambria Math" panose="02040503050406030204" charset="0"/>
                            <a:cs typeface="Cambria Math" panose="02040503050406030204" charset="0"/>
                            <a:sym typeface="+mn-ea"/>
                          </a:rPr>
                          <m:t>𝑅</m:t>
                        </m:r>
                      </m:e>
                      <m:sup>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𝐻</m:t>
                            </m:r>
                          </m:e>
                          <m:sub>
                            <m:r>
                              <a:rPr lang="en-US" altLang="zh-CN" i="1">
                                <a:latin typeface="Cambria Math" panose="02040503050406030204" charset="0"/>
                                <a:cs typeface="Cambria Math" panose="02040503050406030204" charset="0"/>
                                <a:sym typeface="+mn-ea"/>
                              </a:rPr>
                              <m:t>𝑚</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𝑊</m:t>
                            </m:r>
                          </m:e>
                          <m:sub>
                            <m:r>
                              <a:rPr lang="en-US" altLang="zh-CN" i="1">
                                <a:latin typeface="Cambria Math" panose="02040503050406030204" charset="0"/>
                                <a:cs typeface="Cambria Math" panose="02040503050406030204" charset="0"/>
                                <a:sym typeface="+mn-ea"/>
                              </a:rPr>
                              <m:t>𝑚</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𝐷</m:t>
                        </m:r>
                      </m:sup>
                    </m:sSup>
                  </m:oMath>
                </a14:m>
                <a:r>
                  <a:rPr lang="zh-CN" altLang="en-US">
                    <a:latin typeface="Cambria Math" panose="02040503050406030204" charset="0"/>
                    <a:cs typeface="Cambria Math" panose="02040503050406030204" charset="0"/>
                    <a:sym typeface="+mn-ea"/>
                  </a:rPr>
                  <a:t>和</a:t>
                </a:r>
                <a14:m>
                  <m:oMath xmlns:m="http://schemas.openxmlformats.org/officeDocument/2006/math">
                    <m:r>
                      <a:rPr lang="en-US" altLang="zh-CN" i="1">
                        <a:latin typeface="Cambria Math" panose="02040503050406030204" charset="0"/>
                        <a:cs typeface="Cambria Math" panose="02040503050406030204" charset="0"/>
                        <a:sym typeface="+mn-ea"/>
                      </a:rPr>
                      <m:t>𝑁</m:t>
                    </m:r>
                    <m:r>
                      <a:rPr lang="en-US" altLang="zh-CN" i="1">
                        <a:latin typeface="Cambria Math" panose="02040503050406030204" charset="0"/>
                        <a:cs typeface="Cambria Math" panose="02040503050406030204" charset="0"/>
                        <a:sym typeface="+mn-ea"/>
                      </a:rPr>
                      <m:t>∈</m:t>
                    </m:r>
                    <m:sSup>
                      <m:sSupPr>
                        <m:ctrlPr>
                          <a:rPr lang="en-US" altLang="zh-CN" i="1">
                            <a:latin typeface="Cambria Math" panose="02040503050406030204" charset="0"/>
                            <a:cs typeface="Cambria Math" panose="02040503050406030204" charset="0"/>
                            <a:sym typeface="+mn-ea"/>
                          </a:rPr>
                        </m:ctrlPr>
                      </m:sSupPr>
                      <m:e>
                        <m:r>
                          <a:rPr lang="en-US" altLang="zh-CN" i="1">
                            <a:latin typeface="Cambria Math" panose="02040503050406030204" charset="0"/>
                            <a:cs typeface="Cambria Math" panose="02040503050406030204" charset="0"/>
                            <a:sym typeface="+mn-ea"/>
                          </a:rPr>
                          <m:t>𝑅</m:t>
                        </m:r>
                      </m:e>
                      <m:sup>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𝐻</m:t>
                            </m:r>
                          </m:e>
                          <m:sub>
                            <m:r>
                              <a:rPr lang="en-US" altLang="zh-CN" i="1">
                                <a:latin typeface="Cambria Math" panose="02040503050406030204" charset="0"/>
                                <a:cs typeface="Cambria Math" panose="02040503050406030204" charset="0"/>
                                <a:sym typeface="+mn-ea"/>
                              </a:rPr>
                              <m:t>𝑛</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𝑊</m:t>
                            </m:r>
                          </m:e>
                          <m:sub>
                            <m:r>
                              <a:rPr lang="en-US" altLang="zh-CN" i="1">
                                <a:latin typeface="Cambria Math" panose="02040503050406030204" charset="0"/>
                                <a:cs typeface="Cambria Math" panose="02040503050406030204" charset="0"/>
                                <a:sym typeface="+mn-ea"/>
                              </a:rPr>
                              <m:t>𝑛</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𝐷</m:t>
                        </m:r>
                      </m:sup>
                    </m:sSup>
                  </m:oMath>
                </a14:m>
                <a:r>
                  <a:rPr lang="zh-CN" altLang="en-US">
                    <a:latin typeface="Cambria Math" panose="02040503050406030204" charset="0"/>
                    <a:cs typeface="Cambria Math" panose="02040503050406030204" charset="0"/>
                    <a:sym typeface="+mn-ea"/>
                  </a:rPr>
                  <a:t>，</a:t>
                </a:r>
                <a14:m>
                  <m:oMath xmlns:m="http://schemas.openxmlformats.org/officeDocument/2006/math">
                    <m:r>
                      <a:rPr lang="en-US" altLang="zh-CN" i="1">
                        <a:latin typeface="Cambria Math" panose="02040503050406030204" charset="0"/>
                        <a:cs typeface="Cambria Math" panose="02040503050406030204" charset="0"/>
                        <a:sym typeface="+mn-ea"/>
                      </a:rPr>
                      <m:t>𝐶𝑀𝐴</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𝑀</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𝑁</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𝑁</m:t>
                    </m:r>
                    <m:r>
                      <a:rPr lang="en-US" altLang="zh-CN" i="1">
                        <a:latin typeface="Cambria Math" panose="02040503050406030204" charset="0"/>
                        <a:cs typeface="Cambria Math" panose="02040503050406030204" charset="0"/>
                        <a:sym typeface="+mn-ea"/>
                      </a:rPr>
                      <m:t>)</m:t>
                    </m:r>
                  </m:oMath>
                </a14:m>
                <a:r>
                  <a:rPr lang="zh-CN" altLang="en-US">
                    <a:latin typeface="Cambria Math" panose="02040503050406030204" charset="0"/>
                    <a:cs typeface="Cambria Math" panose="02040503050406030204" charset="0"/>
                    <a:sym typeface="+mn-ea"/>
                  </a:rPr>
                  <a:t>在N的第一和第二轴上执行跨模态注意，产生形状为</a:t>
                </a:r>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𝐻</m:t>
                        </m:r>
                      </m:e>
                      <m:sub>
                        <m:r>
                          <a:rPr lang="en-US" altLang="zh-CN" i="1">
                            <a:latin typeface="Cambria Math" panose="02040503050406030204" charset="0"/>
                            <a:cs typeface="Cambria Math" panose="02040503050406030204" charset="0"/>
                            <a:sym typeface="+mn-ea"/>
                          </a:rPr>
                          <m:t>𝑚</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𝑊</m:t>
                        </m:r>
                      </m:e>
                      <m:sub>
                        <m:r>
                          <a:rPr lang="en-US" altLang="zh-CN" i="1">
                            <a:latin typeface="Cambria Math" panose="02040503050406030204" charset="0"/>
                            <a:cs typeface="Cambria Math" panose="02040503050406030204" charset="0"/>
                            <a:sym typeface="+mn-ea"/>
                          </a:rPr>
                          <m:t>𝑚</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𝐷</m:t>
                    </m:r>
                  </m:oMath>
                </a14:m>
                <a:r>
                  <a:rPr lang="zh-CN" altLang="en-US">
                    <a:latin typeface="Cambria Math" panose="02040503050406030204" charset="0"/>
                    <a:cs typeface="Cambria Math" panose="02040503050406030204" charset="0"/>
                    <a:sym typeface="+mn-ea"/>
                  </a:rPr>
                  <a:t>的输出张量，</a:t>
                </a:r>
                <a:endParaRPr lang="zh-CN" altLang="en-US">
                  <a:latin typeface="Cambria Math" panose="02040503050406030204" charset="0"/>
                  <a:cs typeface="Cambria Math" panose="02040503050406030204" charset="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9865" y="1028700"/>
                <a:ext cx="11811000" cy="94234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8152765" y="2406650"/>
            <a:ext cx="427355" cy="275590"/>
          </a:xfrm>
          <a:prstGeom prst="rect">
            <a:avLst/>
          </a:prstGeom>
          <a:noFill/>
        </p:spPr>
        <p:txBody>
          <a:bodyPr wrap="square" rtlCol="0">
            <a:spAutoFit/>
          </a:bodyPr>
          <a:p>
            <a:r>
              <a:rPr lang="en-US" altLang="zh-CN" sz="1200"/>
              <a:t>[1]</a:t>
            </a:r>
            <a:endParaRPr lang="en-US" altLang="zh-CN" sz="1200"/>
          </a:p>
        </p:txBody>
      </p:sp>
      <p:sp>
        <p:nvSpPr>
          <p:cNvPr id="12" name="文本框 11"/>
          <p:cNvSpPr txBox="1"/>
          <p:nvPr/>
        </p:nvSpPr>
        <p:spPr>
          <a:xfrm>
            <a:off x="4250690" y="5826760"/>
            <a:ext cx="42735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5"/>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2" name="图片 1"/>
          <p:cNvPicPr>
            <a:picLocks noChangeAspect="1"/>
          </p:cNvPicPr>
          <p:nvPr/>
        </p:nvPicPr>
        <p:blipFill>
          <a:blip r:embed="rId6"/>
          <a:stretch>
            <a:fillRect/>
          </a:stretch>
        </p:blipFill>
        <p:spPr>
          <a:xfrm>
            <a:off x="356870" y="2901950"/>
            <a:ext cx="3893820" cy="3200400"/>
          </a:xfrm>
          <a:prstGeom prst="rect">
            <a:avLst/>
          </a:prstGeom>
        </p:spPr>
      </p:pic>
      <p:pic>
        <p:nvPicPr>
          <p:cNvPr id="3" name="图片 2"/>
          <p:cNvPicPr>
            <a:picLocks noChangeAspect="1"/>
          </p:cNvPicPr>
          <p:nvPr/>
        </p:nvPicPr>
        <p:blipFill>
          <a:blip r:embed="rId7"/>
          <a:stretch>
            <a:fillRect/>
          </a:stretch>
        </p:blipFill>
        <p:spPr>
          <a:xfrm>
            <a:off x="4037965" y="1971040"/>
            <a:ext cx="4114800" cy="71120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4838065" y="2901950"/>
                <a:ext cx="7215505" cy="676910"/>
              </a:xfrm>
              <a:prstGeom prst="rect">
                <a:avLst/>
              </a:prstGeom>
              <a:noFill/>
            </p:spPr>
            <p:txBody>
              <a:bodyPr wrap="square" rtlCol="0" anchor="t">
                <a:spAutoFit/>
              </a:bodyPr>
              <a:p>
                <a:r>
                  <a:rPr lang="zh-CN" altLang="en-US"/>
                  <a:t>Fv和Fp首先传递给CMA块。然后经过卷积层将通道维数减半，得到视觉位置特征</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𝐹</m:t>
                        </m:r>
                      </m:e>
                      <m:sub>
                        <m:r>
                          <a:rPr lang="en-US" i="1">
                            <a:latin typeface="Cambria Math" panose="02040503050406030204" charset="0"/>
                            <a:cs typeface="Cambria Math" panose="02040503050406030204" charset="0"/>
                          </a:rPr>
                          <m:t>𝑣</m:t>
                        </m:r>
                        <m:r>
                          <a:rPr lang="en-US" i="1">
                            <a:latin typeface="Cambria Math" panose="02040503050406030204" charset="0"/>
                            <a:cs typeface="Cambria Math" panose="02040503050406030204" charset="0"/>
                          </a:rPr>
                          <m:t>𝑝</m:t>
                        </m:r>
                      </m:sub>
                    </m:sSub>
                    <m:r>
                      <a:rPr lang="en-US" i="1">
                        <a:latin typeface="Cambria Math" panose="02040503050406030204" charset="0"/>
                        <a:cs typeface="Cambria Math" panose="02040503050406030204" charset="0"/>
                      </a:rPr>
                      <m:t>∈</m:t>
                    </m:r>
                    <m:sSup>
                      <m:sSupPr>
                        <m:ctrlPr>
                          <a:rPr lang="en-US"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𝑅</m:t>
                        </m:r>
                      </m:e>
                      <m:sup>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𝐶𝑣</m:t>
                            </m:r>
                          </m:e>
                          <m:sub>
                            <m:r>
                              <a:rPr lang="en-US" i="1">
                                <a:latin typeface="Cambria Math" panose="02040503050406030204" charset="0"/>
                                <a:cs typeface="Cambria Math" panose="02040503050406030204" charset="0"/>
                              </a:rPr>
                              <m:t>𝑝</m:t>
                            </m:r>
                          </m:sub>
                        </m:sSub>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𝐻</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𝑊</m:t>
                        </m:r>
                      </m:sup>
                    </m:sSup>
                  </m:oMath>
                </a14:m>
                <a:r>
                  <a:rPr lang="zh-CN" altLang="en-US"/>
                  <a:t>。模块的核心部分为:</a:t>
                </a:r>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4838065" y="2901950"/>
                <a:ext cx="7215505" cy="676910"/>
              </a:xfrm>
              <a:prstGeom prst="rect">
                <a:avLst/>
              </a:prstGeom>
              <a:blipFill rotWithShape="1">
                <a:blip r:embed="rId8"/>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9"/>
          <a:stretch>
            <a:fillRect/>
          </a:stretch>
        </p:blipFill>
        <p:spPr>
          <a:xfrm>
            <a:off x="5794375" y="3752850"/>
            <a:ext cx="5143500" cy="292100"/>
          </a:xfrm>
          <a:prstGeom prst="rect">
            <a:avLst/>
          </a:prstGeom>
        </p:spPr>
      </p:pic>
      <p:sp>
        <p:nvSpPr>
          <p:cNvPr id="16" name="文本框 15"/>
          <p:cNvSpPr txBox="1"/>
          <p:nvPr/>
        </p:nvSpPr>
        <p:spPr>
          <a:xfrm>
            <a:off x="10937875" y="3798570"/>
            <a:ext cx="427355" cy="275590"/>
          </a:xfrm>
          <a:prstGeom prst="rect">
            <a:avLst/>
          </a:prstGeom>
          <a:noFill/>
        </p:spPr>
        <p:txBody>
          <a:bodyPr wrap="square" rtlCol="0">
            <a:spAutoFit/>
          </a:bodyPr>
          <a:p>
            <a:r>
              <a:rPr lang="en-US" altLang="zh-CN" sz="1200"/>
              <a:t>[1]</a:t>
            </a:r>
            <a:endParaRPr lang="en-US" altLang="zh-CN"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9865" y="148590"/>
            <a:ext cx="9943465" cy="541020"/>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mj-ea"/>
                <a:ea typeface="+mj-ea"/>
                <a:sym typeface="+mn-ea"/>
              </a:rPr>
              <a:t>Multi-modal Sound Source Separation</a:t>
            </a:r>
            <a:endParaRPr kumimoji="0" lang="en-US" altLang="zh-CN" sz="3200" b="0" i="0" u="none" strike="noStrike" kern="1200" cap="none" spc="0" normalizeH="0" baseline="0" noProof="0" dirty="0">
              <a:ln>
                <a:noFill/>
              </a:ln>
              <a:solidFill>
                <a:schemeClr val="accent1"/>
              </a:solidFill>
              <a:effectLst/>
              <a:uLnTx/>
              <a:uFillTx/>
              <a:latin typeface="+mj-ea"/>
              <a:ea typeface="+mj-ea"/>
              <a:sym typeface="+mn-ea"/>
            </a:endParaRPr>
          </a:p>
        </p:txBody>
      </p:sp>
      <p:sp>
        <p:nvSpPr>
          <p:cNvPr id="17" name="矩形 16"/>
          <p:cNvSpPr/>
          <p:nvPr/>
        </p:nvSpPr>
        <p:spPr>
          <a:xfrm>
            <a:off x="3142" y="6629400"/>
            <a:ext cx="12188858" cy="22860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3175" y="744220"/>
            <a:ext cx="12191365" cy="105410"/>
          </a:xfrm>
          <a:prstGeom prst="rect">
            <a:avLst/>
          </a:prstGeom>
          <a:solidFill>
            <a:srgbClr val="961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微信图片_20231116114937"/>
          <p:cNvPicPr>
            <a:picLocks noChangeAspect="1"/>
          </p:cNvPicPr>
          <p:nvPr>
            <p:custDataLst>
              <p:tags r:id="rId2"/>
            </p:custDataLst>
          </p:nvPr>
        </p:nvPicPr>
        <p:blipFill>
          <a:blip r:embed="rId3"/>
          <a:srcRect l="4697" t="8772" r="6580" b="9649"/>
          <a:stretch>
            <a:fillRect/>
          </a:stretch>
        </p:blipFill>
        <p:spPr>
          <a:xfrm>
            <a:off x="10072370" y="148590"/>
            <a:ext cx="1929130" cy="525145"/>
          </a:xfrm>
          <a:prstGeom prst="rect">
            <a:avLst/>
          </a:prstGeom>
        </p:spPr>
      </p:pic>
      <p:sp>
        <p:nvSpPr>
          <p:cNvPr id="13" name="文本框 12"/>
          <p:cNvSpPr txBox="1"/>
          <p:nvPr/>
        </p:nvSpPr>
        <p:spPr>
          <a:xfrm>
            <a:off x="189865" y="1028700"/>
            <a:ext cx="11811000" cy="922020"/>
          </a:xfrm>
          <a:prstGeom prst="rect">
            <a:avLst/>
          </a:prstGeom>
          <a:noFill/>
        </p:spPr>
        <p:txBody>
          <a:bodyPr wrap="square" rtlCol="0" anchor="t">
            <a:spAutoFit/>
          </a:bodyPr>
          <a:p>
            <a:r>
              <a:rPr>
                <a:latin typeface="Cambria Math" panose="02040503050406030204" charset="0"/>
                <a:cs typeface="Cambria Math" panose="02040503050406030204" charset="0"/>
                <a:sym typeface="+mn-ea"/>
              </a:rPr>
              <a:t>Audio Embedding Network</a:t>
            </a:r>
            <a:r>
              <a:rPr lang="en-US">
                <a:latin typeface="Cambria Math" panose="02040503050406030204" charset="0"/>
                <a:cs typeface="Cambria Math" panose="02040503050406030204" charset="0"/>
                <a:sym typeface="+mn-ea"/>
              </a:rPr>
              <a:t>.在空间音频方面，声源位置由到达每只耳朵的声源之间的时间差来确定，这可以通过左右通道之间的</a:t>
            </a:r>
            <a:r>
              <a:rPr lang="zh-CN" altLang="en-US">
                <a:latin typeface="Cambria Math" panose="02040503050406030204" charset="0"/>
                <a:cs typeface="Cambria Math" panose="02040503050406030204" charset="0"/>
                <a:sym typeface="+mn-ea"/>
              </a:rPr>
              <a:t>麦克风</a:t>
            </a:r>
            <a:r>
              <a:rPr lang="en-US">
                <a:latin typeface="Cambria Math" panose="02040503050406030204" charset="0"/>
                <a:cs typeface="Cambria Math" panose="02040503050406030204" charset="0"/>
                <a:sym typeface="+mn-ea"/>
              </a:rPr>
              <a:t>间相位差(Inter-microphone Phase Difference,IPD)来测量。IPD增加了位置信息的特征辨别，表明了房间的空间声学特征。或者，它可以揭示相同探测物体的不同方向。IPD的计算公式如下:</a:t>
            </a:r>
            <a:endParaRPr lang="en-US">
              <a:latin typeface="Cambria Math" panose="02040503050406030204" charset="0"/>
              <a:cs typeface="Cambria Math" panose="02040503050406030204" charset="0"/>
              <a:sym typeface="+mn-ea"/>
            </a:endParaRPr>
          </a:p>
        </p:txBody>
      </p:sp>
      <p:sp>
        <p:nvSpPr>
          <p:cNvPr id="8" name="文本框 7"/>
          <p:cNvSpPr txBox="1"/>
          <p:nvPr/>
        </p:nvSpPr>
        <p:spPr>
          <a:xfrm>
            <a:off x="7530465" y="2071370"/>
            <a:ext cx="427355" cy="275590"/>
          </a:xfrm>
          <a:prstGeom prst="rect">
            <a:avLst/>
          </a:prstGeom>
          <a:noFill/>
        </p:spPr>
        <p:txBody>
          <a:bodyPr wrap="square" rtlCol="0">
            <a:spAutoFit/>
          </a:bodyPr>
          <a:p>
            <a:r>
              <a:rPr lang="en-US" altLang="zh-CN" sz="1200"/>
              <a:t>[1]</a:t>
            </a:r>
            <a:endParaRPr lang="en-US" altLang="zh-CN" sz="1200"/>
          </a:p>
        </p:txBody>
      </p:sp>
      <p:sp>
        <p:nvSpPr>
          <p:cNvPr id="12" name="文本框 11"/>
          <p:cNvSpPr txBox="1"/>
          <p:nvPr/>
        </p:nvSpPr>
        <p:spPr>
          <a:xfrm>
            <a:off x="7656830" y="5824220"/>
            <a:ext cx="427355" cy="275590"/>
          </a:xfrm>
          <a:prstGeom prst="rect">
            <a:avLst/>
          </a:prstGeom>
          <a:noFill/>
        </p:spPr>
        <p:txBody>
          <a:bodyPr wrap="square" rtlCol="0">
            <a:spAutoFit/>
          </a:bodyPr>
          <a:p>
            <a:r>
              <a:rPr lang="en-US" altLang="zh-CN" sz="1200"/>
              <a:t>[1]</a:t>
            </a:r>
            <a:endParaRPr lang="en-US" altLang="zh-CN" sz="1200"/>
          </a:p>
        </p:txBody>
      </p:sp>
      <p:sp>
        <p:nvSpPr>
          <p:cNvPr id="15" name="文本框 14"/>
          <p:cNvSpPr txBox="1"/>
          <p:nvPr>
            <p:custDataLst>
              <p:tags r:id="rId4"/>
            </p:custDataLst>
          </p:nvPr>
        </p:nvSpPr>
        <p:spPr>
          <a:xfrm>
            <a:off x="108585" y="6199505"/>
            <a:ext cx="11892280" cy="250825"/>
          </a:xfrm>
          <a:prstGeom prst="rect">
            <a:avLst/>
          </a:prstGeom>
          <a:noFill/>
        </p:spPr>
        <p:txBody>
          <a:bodyPr wrap="square" rtlCol="0">
            <a:noAutofit/>
          </a:bodyPr>
          <a:p>
            <a:r>
              <a:rPr lang="en-US" sz="1200"/>
              <a:t>[1]</a:t>
            </a:r>
            <a:r>
              <a:rPr sz="1200"/>
              <a:t>Y. Ye, W. Yang and Y. Tian, "LAVSS: Location-Guided Audio-Visual Spatial Audio Separation," 2024 IEEE/CVF Winter Conference on Applications of Computer Vision (WACV), Waikoloa, HI, USA, 2024, pp. 5496-5507, doi: 10.1109/WACV57701.2024.00542.</a:t>
            </a:r>
            <a:endParaRPr sz="1200"/>
          </a:p>
        </p:txBody>
      </p:sp>
      <p:pic>
        <p:nvPicPr>
          <p:cNvPr id="4" name="图片 3"/>
          <p:cNvPicPr>
            <a:picLocks noChangeAspect="1"/>
          </p:cNvPicPr>
          <p:nvPr/>
        </p:nvPicPr>
        <p:blipFill>
          <a:blip r:embed="rId5"/>
          <a:stretch>
            <a:fillRect/>
          </a:stretch>
        </p:blipFill>
        <p:spPr>
          <a:xfrm>
            <a:off x="4660265" y="1950720"/>
            <a:ext cx="2870200" cy="355600"/>
          </a:xfrm>
          <a:prstGeom prst="rect">
            <a:avLst/>
          </a:prstGeom>
        </p:spPr>
      </p:pic>
      <p:sp>
        <p:nvSpPr>
          <p:cNvPr id="5" name="文本框 4"/>
          <p:cNvSpPr txBox="1"/>
          <p:nvPr/>
        </p:nvSpPr>
        <p:spPr>
          <a:xfrm>
            <a:off x="193040" y="2346960"/>
            <a:ext cx="11812270" cy="1476375"/>
          </a:xfrm>
          <a:prstGeom prst="rect">
            <a:avLst/>
          </a:prstGeom>
          <a:noFill/>
        </p:spPr>
        <p:txBody>
          <a:bodyPr wrap="square" rtlCol="0" anchor="t">
            <a:spAutoFit/>
          </a:bodyPr>
          <a:p>
            <a:r>
              <a:rPr lang="zh-CN" altLang="en-US"/>
              <a:t>其中∠表示复谱图的相位角。利用这种多通道输入的一种方法是同时向网络提供对数功率谱和IPD特征。将这两个特征连接起来，并获得每个通道大小为2 × T × F的音频嵌入，其中T和F分别表示时间和频率维度。通过这种方式，声音分离网络的输入既包含双耳音频携带的声谱(什么)和空间线索(在哪里)。然后使用U-Net骨干网将合成的谱图和IPD特征编码为语义表示。该体系结构由N个向下和向上卷积层组成，然后是BatchNorm层和Leaky ReLU。在瓶颈处，多尺度音频融合网络对音频、视觉和位置特征进行多模态建模。</a:t>
            </a:r>
            <a:endParaRPr lang="zh-CN" altLang="en-US"/>
          </a:p>
        </p:txBody>
      </p:sp>
      <p:pic>
        <p:nvPicPr>
          <p:cNvPr id="11" name="图片 10"/>
          <p:cNvPicPr>
            <a:picLocks noChangeAspect="1"/>
          </p:cNvPicPr>
          <p:nvPr/>
        </p:nvPicPr>
        <p:blipFill>
          <a:blip r:embed="rId6"/>
          <a:stretch>
            <a:fillRect/>
          </a:stretch>
        </p:blipFill>
        <p:spPr>
          <a:xfrm>
            <a:off x="1422400" y="4290060"/>
            <a:ext cx="6159500" cy="1809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commondata" val="eyJoZGlkIjoiYTYwNTVhZmFhMDEzZTQwMzQ5NjVkODkyZDQ5Nzk2YzA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homg">
      <a:dk1>
        <a:sysClr val="windowText" lastClr="000000"/>
      </a:dk1>
      <a:lt1>
        <a:sysClr val="window" lastClr="FFFFFF"/>
      </a:lt1>
      <a:dk2>
        <a:srgbClr val="44546A"/>
      </a:dk2>
      <a:lt2>
        <a:srgbClr val="E7E6E6"/>
      </a:lt2>
      <a:accent1>
        <a:srgbClr val="C00000"/>
      </a:accent1>
      <a:accent2>
        <a:srgbClr val="FFBFBF"/>
      </a:accent2>
      <a:accent3>
        <a:srgbClr val="FF7F7F"/>
      </a:accent3>
      <a:accent4>
        <a:srgbClr val="FF4040"/>
      </a:accent4>
      <a:accent5>
        <a:srgbClr val="900000"/>
      </a:accent5>
      <a:accent6>
        <a:srgbClr val="600000"/>
      </a:accent6>
      <a:hlink>
        <a:srgbClr val="0563C1"/>
      </a:hlink>
      <a:folHlink>
        <a:srgbClr val="954F72"/>
      </a:folHlink>
    </a:clrScheme>
    <a:fontScheme name="opposan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6885</Words>
  <Application>WPS 演示</Application>
  <PresentationFormat>宽屏</PresentationFormat>
  <Paragraphs>175</Paragraphs>
  <Slides>21</Slides>
  <Notes>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21</vt:i4>
      </vt:variant>
    </vt:vector>
  </HeadingPairs>
  <TitlesOfParts>
    <vt:vector size="41" baseType="lpstr">
      <vt:lpstr>Arial</vt:lpstr>
      <vt:lpstr>宋体</vt:lpstr>
      <vt:lpstr>Wingdings</vt:lpstr>
      <vt:lpstr>OPPOSans B</vt:lpstr>
      <vt:lpstr>OPPOSans R</vt:lpstr>
      <vt:lpstr>阿里巴巴普惠体 2.0 55 Regular</vt:lpstr>
      <vt:lpstr>阿里巴巴普惠体 2.0 65 Medium</vt:lpstr>
      <vt:lpstr>Cambria Math</vt:lpstr>
      <vt:lpstr>微软雅黑</vt:lpstr>
      <vt:lpstr>Arial Unicode MS</vt:lpstr>
      <vt:lpstr>等线</vt:lpstr>
      <vt:lpstr>OPPOSans B</vt:lpstr>
      <vt:lpstr>Segoe Print</vt:lpstr>
      <vt:lpstr>OPPOSans R</vt:lpstr>
      <vt:lpstr>Malgun Gothic</vt:lpstr>
      <vt:lpstr>方正舒体</vt:lpstr>
      <vt:lpstr>Times New Roman</vt:lpstr>
      <vt:lpstr>华文细黑</vt:lpstr>
      <vt:lpstr>华文仿宋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红色极简商务风工作汇报ppt模板</dc:title>
  <dc:creator>©初心</dc:creator>
  <cp:keywords>P界达人</cp:keywords>
  <dc:description>51PPT模板网，幻灯片演示模板及素材免费下载！
51PPT模板网 唯一访问网址：www.51pptmoban.com</dc:description>
  <cp:lastModifiedBy>旧城以西丶</cp:lastModifiedBy>
  <cp:revision>139</cp:revision>
  <dcterms:created xsi:type="dcterms:W3CDTF">2023-08-17T12:45:00Z</dcterms:created>
  <dcterms:modified xsi:type="dcterms:W3CDTF">2024-07-05T09:45:36Z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9A81DC404C6C4BB9956130E1B35C39FE_12</vt:lpwstr>
  </property>
  <property fmtid="{D5CDD505-2E9C-101B-9397-08002B2CF9AE}" pid="3" name="KSOProductBuildVer">
    <vt:lpwstr>2052-11.8.2.11718</vt:lpwstr>
  </property>
</Properties>
</file>